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43"/>
  </p:notesMasterIdLst>
  <p:sldIdLst>
    <p:sldId id="256" r:id="rId2"/>
    <p:sldId id="257" r:id="rId3"/>
    <p:sldId id="258" r:id="rId4"/>
    <p:sldId id="259" r:id="rId5"/>
    <p:sldId id="260" r:id="rId6"/>
    <p:sldId id="261" r:id="rId7"/>
    <p:sldId id="284" r:id="rId8"/>
    <p:sldId id="285" r:id="rId9"/>
    <p:sldId id="287" r:id="rId10"/>
    <p:sldId id="288" r:id="rId11"/>
    <p:sldId id="262" r:id="rId12"/>
    <p:sldId id="263" r:id="rId13"/>
    <p:sldId id="264" r:id="rId14"/>
    <p:sldId id="265" r:id="rId15"/>
    <p:sldId id="298" r:id="rId16"/>
    <p:sldId id="299" r:id="rId17"/>
    <p:sldId id="266" r:id="rId18"/>
    <p:sldId id="267" r:id="rId19"/>
    <p:sldId id="279" r:id="rId20"/>
    <p:sldId id="283" r:id="rId21"/>
    <p:sldId id="277" r:id="rId22"/>
    <p:sldId id="268" r:id="rId23"/>
    <p:sldId id="297" r:id="rId24"/>
    <p:sldId id="273" r:id="rId25"/>
    <p:sldId id="290" r:id="rId26"/>
    <p:sldId id="291" r:id="rId27"/>
    <p:sldId id="292" r:id="rId28"/>
    <p:sldId id="296" r:id="rId29"/>
    <p:sldId id="269" r:id="rId30"/>
    <p:sldId id="274" r:id="rId31"/>
    <p:sldId id="275" r:id="rId32"/>
    <p:sldId id="278" r:id="rId33"/>
    <p:sldId id="280" r:id="rId34"/>
    <p:sldId id="281" r:id="rId35"/>
    <p:sldId id="282" r:id="rId36"/>
    <p:sldId id="303" r:id="rId37"/>
    <p:sldId id="300" r:id="rId38"/>
    <p:sldId id="301" r:id="rId39"/>
    <p:sldId id="302" r:id="rId40"/>
    <p:sldId id="271" r:id="rId41"/>
    <p:sldId id="272" r:id="rId42"/>
  </p:sldIdLst>
  <p:sldSz cx="12192000" cy="6858000"/>
  <p:notesSz cx="6858000" cy="9144000"/>
  <p:embeddedFontLst>
    <p:embeddedFont>
      <p:font typeface="Calibri" panose="020F0502020204030204" pitchFamily="34" charset="0"/>
      <p:regular r:id="rId44"/>
      <p:bold r:id="rId45"/>
      <p:italic r:id="rId46"/>
      <p:boldItalic r:id="rId47"/>
    </p:embeddedFont>
    <p:embeddedFont>
      <p:font typeface="Century Gothic" panose="020B0502020202020204" pitchFamily="34" charset="0"/>
      <p:regular r:id="rId48"/>
      <p:bold r:id="rId49"/>
      <p:italic r:id="rId50"/>
      <p:boldItalic r:id="rId51"/>
    </p:embeddedFont>
    <p:embeddedFont>
      <p:font typeface="Wingdings 3" panose="05040102010807070707" pitchFamily="18" charset="2"/>
      <p:regular r:id="rId5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s>
</file>

<file path=ppt/media/image1.jpeg>
</file>

<file path=ppt/media/image10.png>
</file>

<file path=ppt/media/image11.png>
</file>

<file path=ppt/media/image12.jp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jp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7" name="Google Shape;19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09" name="Google Shape;20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4" name="Google Shape;23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71" name="Google Shape;17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9/19/2025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42146191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64952165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47619636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821255217"/>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661712128"/>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9/19/2025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576151629"/>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9/19/2025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683081904"/>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361249119"/>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467644774"/>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9/19/2025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851141862"/>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9/19/2025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68401223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9/19/2025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74680197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9/19/2025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40112455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9/19/2025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34342950"/>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9/19/2025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232440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9/19/2025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712562184"/>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561232123"/>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9/19/2025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81937881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6.xml"/><Relationship Id="rId5" Type="http://schemas.openxmlformats.org/officeDocument/2006/relationships/image" Target="../media/image34.png"/><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hyperlink" Target="https://docs.google.com/document/d/11iE301pe6tBQKCFqKmpUeFO5Yn-3DbSyGVrreLV8vws/edit?tab=t.0" TargetMode="External"/><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8" Type="http://schemas.openxmlformats.org/officeDocument/2006/relationships/hyperlink" Target="https://www.researchgate.net/" TargetMode="External"/><Relationship Id="rId3" Type="http://schemas.openxmlformats.org/officeDocument/2006/relationships/hyperlink" Target="https://whimsical.com/development-of-fall-detection-system-Ad1ZMZWY1eWuYXz9PV6KLo" TargetMode="External"/><Relationship Id="rId7" Type="http://schemas.openxmlformats.org/officeDocument/2006/relationships/hyperlink" Target="https://www.sciencedirect.com/" TargetMode="External"/><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hyperlink" Target="https://www.ieee.org/" TargetMode="External"/><Relationship Id="rId5" Type="http://schemas.openxmlformats.org/officeDocument/2006/relationships/hyperlink" Target="https://www.kaggle.com/datasets/uttejkumarkandagatla/fall-detection-dataset/data" TargetMode="External"/><Relationship Id="rId4" Type="http://schemas.openxmlformats.org/officeDocument/2006/relationships/hyperlink" Target="https://kaggle.com/"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3"/>
          <p:cNvSpPr txBox="1"/>
          <p:nvPr/>
        </p:nvSpPr>
        <p:spPr>
          <a:xfrm>
            <a:off x="830424" y="1820022"/>
            <a:ext cx="10011600" cy="38172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sz="2800" b="1" i="0" u="none" strike="noStrike" cap="none" dirty="0">
              <a:solidFill>
                <a:schemeClr val="lt1"/>
              </a:solidFill>
              <a:latin typeface="Times New Roman"/>
              <a:ea typeface="Times New Roman"/>
              <a:cs typeface="Times New Roman"/>
              <a:sym typeface="Times New Roman"/>
            </a:endParaRPr>
          </a:p>
          <a:p>
            <a:pPr marL="0" marR="0" lvl="0" indent="0" algn="l" rtl="0">
              <a:spcBef>
                <a:spcPts val="0"/>
              </a:spcBef>
              <a:spcAft>
                <a:spcPts val="0"/>
              </a:spcAft>
              <a:buNone/>
            </a:pPr>
            <a:endParaRPr sz="2800" b="1" dirty="0">
              <a:solidFill>
                <a:schemeClr val="lt1"/>
              </a:solidFill>
              <a:latin typeface="Times New Roman"/>
              <a:ea typeface="Times New Roman"/>
              <a:cs typeface="Times New Roman"/>
              <a:sym typeface="Times New Roman"/>
            </a:endParaRPr>
          </a:p>
          <a:p>
            <a:pPr marL="0" marR="0" lvl="0" indent="0" algn="l" rtl="0">
              <a:spcBef>
                <a:spcPts val="0"/>
              </a:spcBef>
              <a:spcAft>
                <a:spcPts val="0"/>
              </a:spcAft>
              <a:buNone/>
            </a:pPr>
            <a:endParaRPr sz="2800" b="1" dirty="0">
              <a:solidFill>
                <a:schemeClr val="lt1"/>
              </a:solidFill>
              <a:latin typeface="Times New Roman"/>
              <a:ea typeface="Times New Roman"/>
              <a:cs typeface="Times New Roman"/>
              <a:sym typeface="Times New Roman"/>
            </a:endParaRPr>
          </a:p>
          <a:p>
            <a:pPr marL="0" marR="0" lvl="0" indent="0" algn="l" rtl="0">
              <a:spcBef>
                <a:spcPts val="0"/>
              </a:spcBef>
              <a:spcAft>
                <a:spcPts val="0"/>
              </a:spcAft>
              <a:buNone/>
            </a:pPr>
            <a:r>
              <a:rPr lang="en-IN" sz="2000" dirty="0">
                <a:solidFill>
                  <a:schemeClr val="lt1"/>
                </a:solidFill>
                <a:latin typeface="Times New Roman"/>
                <a:ea typeface="Times New Roman"/>
                <a:cs typeface="Times New Roman"/>
                <a:sym typeface="Times New Roman"/>
              </a:rPr>
              <a:t>ANANDAKRISHNAN A (21BCE1682)</a:t>
            </a:r>
            <a:endParaRPr sz="2000" dirty="0">
              <a:solidFill>
                <a:schemeClr val="lt1"/>
              </a:solidFill>
              <a:latin typeface="Times New Roman"/>
              <a:ea typeface="Times New Roman"/>
              <a:cs typeface="Times New Roman"/>
              <a:sym typeface="Times New Roman"/>
            </a:endParaRPr>
          </a:p>
          <a:p>
            <a:pPr marL="0" marR="0" lvl="0" indent="0" algn="l" rtl="0">
              <a:spcBef>
                <a:spcPts val="0"/>
              </a:spcBef>
              <a:spcAft>
                <a:spcPts val="0"/>
              </a:spcAft>
              <a:buNone/>
            </a:pPr>
            <a:r>
              <a:rPr lang="en-IN" sz="2000" dirty="0">
                <a:solidFill>
                  <a:schemeClr val="lt1"/>
                </a:solidFill>
                <a:latin typeface="Times New Roman"/>
                <a:ea typeface="Times New Roman"/>
                <a:cs typeface="Times New Roman"/>
                <a:sym typeface="Times New Roman"/>
              </a:rPr>
              <a:t>MR NIRANJAN (21BCE1988)</a:t>
            </a:r>
            <a:endParaRPr sz="2000" dirty="0">
              <a:solidFill>
                <a:schemeClr val="lt1"/>
              </a:solidFill>
              <a:latin typeface="Times New Roman"/>
              <a:ea typeface="Times New Roman"/>
              <a:cs typeface="Times New Roman"/>
              <a:sym typeface="Times New Roman"/>
            </a:endParaRPr>
          </a:p>
          <a:p>
            <a:pPr marL="0" marR="0" lvl="0" indent="0" algn="l" rtl="0">
              <a:spcBef>
                <a:spcPts val="0"/>
              </a:spcBef>
              <a:spcAft>
                <a:spcPts val="0"/>
              </a:spcAft>
              <a:buNone/>
            </a:pPr>
            <a:endParaRPr sz="2000" dirty="0">
              <a:solidFill>
                <a:schemeClr val="lt1"/>
              </a:solidFill>
              <a:latin typeface="Times New Roman"/>
              <a:ea typeface="Times New Roman"/>
              <a:cs typeface="Times New Roman"/>
              <a:sym typeface="Times New Roman"/>
            </a:endParaRPr>
          </a:p>
          <a:p>
            <a:pPr marL="0" marR="0" lvl="0" indent="0" algn="l" rtl="0">
              <a:spcBef>
                <a:spcPts val="0"/>
              </a:spcBef>
              <a:spcAft>
                <a:spcPts val="0"/>
              </a:spcAft>
              <a:buNone/>
            </a:pPr>
            <a:r>
              <a:rPr lang="en-IN" sz="2000" dirty="0">
                <a:solidFill>
                  <a:schemeClr val="lt1"/>
                </a:solidFill>
                <a:latin typeface="Times New Roman"/>
                <a:ea typeface="Times New Roman"/>
                <a:cs typeface="Times New Roman"/>
                <a:sym typeface="Times New Roman"/>
              </a:rPr>
              <a:t>GUIDE NAME: </a:t>
            </a:r>
            <a:r>
              <a:rPr lang="en-IN" sz="2000" dirty="0" err="1">
                <a:solidFill>
                  <a:schemeClr val="lt1"/>
                </a:solidFill>
                <a:latin typeface="Times New Roman"/>
                <a:ea typeface="Times New Roman"/>
                <a:cs typeface="Times New Roman"/>
                <a:sym typeface="Times New Roman"/>
              </a:rPr>
              <a:t>Dr.</a:t>
            </a:r>
            <a:r>
              <a:rPr lang="en-IN" sz="2000" dirty="0">
                <a:solidFill>
                  <a:schemeClr val="lt1"/>
                </a:solidFill>
                <a:latin typeface="Times New Roman"/>
                <a:ea typeface="Times New Roman"/>
                <a:cs typeface="Times New Roman"/>
                <a:sym typeface="Times New Roman"/>
              </a:rPr>
              <a:t> V. Premanand (53078)</a:t>
            </a:r>
            <a:endParaRPr dirty="0"/>
          </a:p>
          <a:p>
            <a:pPr marL="0" marR="0" lvl="0" indent="0" algn="l" rtl="0">
              <a:spcBef>
                <a:spcPts val="0"/>
              </a:spcBef>
              <a:spcAft>
                <a:spcPts val="0"/>
              </a:spcAft>
              <a:buNone/>
            </a:pPr>
            <a:endParaRPr sz="2000" dirty="0">
              <a:solidFill>
                <a:schemeClr val="lt1"/>
              </a:solidFill>
              <a:latin typeface="Times New Roman"/>
              <a:ea typeface="Times New Roman"/>
              <a:cs typeface="Times New Roman"/>
              <a:sym typeface="Times New Roman"/>
            </a:endParaRPr>
          </a:p>
          <a:p>
            <a:pPr marL="0" marR="0" lvl="0" indent="0" algn="l" rtl="0">
              <a:spcBef>
                <a:spcPts val="0"/>
              </a:spcBef>
              <a:spcAft>
                <a:spcPts val="0"/>
              </a:spcAft>
              <a:buNone/>
            </a:pPr>
            <a:r>
              <a:rPr lang="en-IN" sz="2000" dirty="0">
                <a:solidFill>
                  <a:schemeClr val="lt1"/>
                </a:solidFill>
                <a:latin typeface="Times New Roman"/>
                <a:ea typeface="Times New Roman"/>
                <a:cs typeface="Times New Roman"/>
                <a:sym typeface="Times New Roman"/>
              </a:rPr>
              <a:t>SCHOOL OF COMPUTER SCIENCE AND ENGINEERING</a:t>
            </a:r>
            <a:endParaRPr dirty="0"/>
          </a:p>
          <a:p>
            <a:pPr marL="0" marR="0" lvl="0" indent="0" algn="l" rtl="0">
              <a:spcBef>
                <a:spcPts val="0"/>
              </a:spcBef>
              <a:spcAft>
                <a:spcPts val="0"/>
              </a:spcAft>
              <a:buNone/>
            </a:pPr>
            <a:r>
              <a:rPr lang="en-IN" sz="2000" dirty="0">
                <a:solidFill>
                  <a:schemeClr val="lt1"/>
                </a:solidFill>
                <a:latin typeface="Times New Roman"/>
                <a:ea typeface="Times New Roman"/>
                <a:cs typeface="Times New Roman"/>
                <a:sym typeface="Times New Roman"/>
              </a:rPr>
              <a:t>November,2024</a:t>
            </a:r>
            <a:endParaRPr dirty="0"/>
          </a:p>
          <a:p>
            <a:pPr marL="0" marR="0" lvl="0" indent="0" algn="l" rtl="0">
              <a:spcBef>
                <a:spcPts val="0"/>
              </a:spcBef>
              <a:spcAft>
                <a:spcPts val="0"/>
              </a:spcAft>
              <a:buNone/>
            </a:pPr>
            <a:endParaRPr sz="1800" dirty="0">
              <a:solidFill>
                <a:schemeClr val="lt1"/>
              </a:solidFill>
              <a:latin typeface="Times New Roman"/>
              <a:ea typeface="Times New Roman"/>
              <a:cs typeface="Times New Roman"/>
              <a:sym typeface="Times New Roman"/>
            </a:endParaRPr>
          </a:p>
        </p:txBody>
      </p:sp>
      <p:sp>
        <p:nvSpPr>
          <p:cNvPr id="134" name="Google Shape;134;p13"/>
          <p:cNvSpPr txBox="1">
            <a:spLocks noGrp="1"/>
          </p:cNvSpPr>
          <p:nvPr>
            <p:ph type="ctrTitle"/>
          </p:nvPr>
        </p:nvSpPr>
        <p:spPr>
          <a:xfrm>
            <a:off x="2447521" y="1646219"/>
            <a:ext cx="7148400" cy="1930800"/>
          </a:xfrm>
          <a:prstGeom prst="rect">
            <a:avLst/>
          </a:prstGeom>
        </p:spPr>
        <p:txBody>
          <a:bodyPr spcFirstLastPara="1" wrap="square" lIns="121900" tIns="121900" rIns="121900" bIns="121900" anchor="ctr" anchorCtr="0">
            <a:normAutofit/>
          </a:bodyPr>
          <a:lstStyle/>
          <a:p>
            <a:pPr marL="0" lvl="0" indent="0" algn="ctr" rtl="0">
              <a:spcBef>
                <a:spcPts val="0"/>
              </a:spcBef>
              <a:spcAft>
                <a:spcPts val="0"/>
              </a:spcAft>
              <a:buClr>
                <a:srgbClr val="000000"/>
              </a:buClr>
              <a:buFont typeface="Arial"/>
              <a:buNone/>
            </a:pPr>
            <a:r>
              <a:rPr lang="en-IN" sz="3600" b="1" u="sng" dirty="0">
                <a:latin typeface="Times New Roman"/>
                <a:ea typeface="Times New Roman"/>
                <a:cs typeface="Times New Roman"/>
                <a:sym typeface="Times New Roman"/>
              </a:rPr>
              <a:t>INTELLIFALLGUARD</a:t>
            </a:r>
            <a:endParaRPr sz="5500" dirty="0"/>
          </a:p>
        </p:txBody>
      </p:sp>
      <p:sp>
        <p:nvSpPr>
          <p:cNvPr id="133" name="Google Shape;133;p13"/>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463111C-4666-3258-6FF8-CA672EE6B5B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10</a:t>
            </a:fld>
            <a:endParaRPr lang="en-IN"/>
          </a:p>
        </p:txBody>
      </p:sp>
      <p:pic>
        <p:nvPicPr>
          <p:cNvPr id="3" name="Picture 2">
            <a:extLst>
              <a:ext uri="{FF2B5EF4-FFF2-40B4-BE49-F238E27FC236}">
                <a16:creationId xmlns:a16="http://schemas.microsoft.com/office/drawing/2014/main" id="{F26B1CBB-A420-EF32-BC60-13E6265FF23B}"/>
              </a:ext>
            </a:extLst>
          </p:cNvPr>
          <p:cNvPicPr>
            <a:picLocks noChangeAspect="1"/>
          </p:cNvPicPr>
          <p:nvPr/>
        </p:nvPicPr>
        <p:blipFill>
          <a:blip r:embed="rId2"/>
          <a:stretch>
            <a:fillRect/>
          </a:stretch>
        </p:blipFill>
        <p:spPr>
          <a:xfrm>
            <a:off x="261256" y="823908"/>
            <a:ext cx="9498565" cy="5210184"/>
          </a:xfrm>
          <a:prstGeom prst="rect">
            <a:avLst/>
          </a:prstGeom>
        </p:spPr>
      </p:pic>
      <p:sp>
        <p:nvSpPr>
          <p:cNvPr id="5" name="TextBox 4">
            <a:extLst>
              <a:ext uri="{FF2B5EF4-FFF2-40B4-BE49-F238E27FC236}">
                <a16:creationId xmlns:a16="http://schemas.microsoft.com/office/drawing/2014/main" id="{E329DD6D-BB30-A021-FD9A-1B545EC8004A}"/>
              </a:ext>
            </a:extLst>
          </p:cNvPr>
          <p:cNvSpPr txBox="1"/>
          <p:nvPr/>
        </p:nvSpPr>
        <p:spPr>
          <a:xfrm>
            <a:off x="193611" y="310240"/>
            <a:ext cx="6097554" cy="369332"/>
          </a:xfrm>
          <a:prstGeom prst="rect">
            <a:avLst/>
          </a:prstGeom>
          <a:noFill/>
        </p:spPr>
        <p:txBody>
          <a:bodyPr wrap="square">
            <a:spAutoFit/>
          </a:bodyPr>
          <a:lstStyle/>
          <a:p>
            <a:r>
              <a:rPr lang="en-IN" sz="1800" b="1" dirty="0">
                <a:latin typeface="Times New Roman"/>
                <a:ea typeface="Times New Roman"/>
                <a:cs typeface="Times New Roman"/>
                <a:sym typeface="Times New Roman"/>
              </a:rPr>
              <a:t>WORK FLOW DIAGRAM</a:t>
            </a:r>
            <a:endParaRPr lang="en-IN" dirty="0"/>
          </a:p>
        </p:txBody>
      </p:sp>
    </p:spTree>
    <p:extLst>
      <p:ext uri="{BB962C8B-B14F-4D97-AF65-F5344CB8AC3E}">
        <p14:creationId xmlns:p14="http://schemas.microsoft.com/office/powerpoint/2010/main" val="4755286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9"/>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11</a:t>
            </a:fld>
            <a:endParaRPr/>
          </a:p>
        </p:txBody>
      </p:sp>
      <p:sp>
        <p:nvSpPr>
          <p:cNvPr id="174" name="Google Shape;174;p19"/>
          <p:cNvSpPr txBox="1"/>
          <p:nvPr/>
        </p:nvSpPr>
        <p:spPr>
          <a:xfrm>
            <a:off x="326570" y="662473"/>
            <a:ext cx="9899780" cy="3210710"/>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3200" b="1" dirty="0">
                <a:solidFill>
                  <a:schemeClr val="lt1"/>
                </a:solidFill>
                <a:latin typeface="Times New Roman" panose="02020603050405020304" pitchFamily="18" charset="0"/>
                <a:ea typeface="Times New Roman"/>
                <a:cs typeface="Times New Roman" panose="02020603050405020304" pitchFamily="18" charset="0"/>
                <a:sym typeface="Times New Roman"/>
              </a:rPr>
              <a:t>List of Modules</a:t>
            </a:r>
            <a:endParaRPr sz="3200" dirty="0">
              <a:solidFill>
                <a:schemeClr val="lt1"/>
              </a:solidFill>
              <a:latin typeface="Times New Roman" panose="02020603050405020304" pitchFamily="18" charset="0"/>
              <a:ea typeface="Times New Roman"/>
              <a:cs typeface="Times New Roman" panose="02020603050405020304" pitchFamily="18" charset="0"/>
              <a:sym typeface="Times New Roman"/>
            </a:endParaRPr>
          </a:p>
          <a:p>
            <a:pPr marL="342900" marR="0" lvl="0" indent="-342900" algn="l" rtl="0">
              <a:lnSpc>
                <a:spcPct val="107000"/>
              </a:lnSpc>
              <a:spcBef>
                <a:spcPts val="800"/>
              </a:spcBef>
              <a:spcAft>
                <a:spcPts val="0"/>
              </a:spcAft>
              <a:buClr>
                <a:schemeClr val="lt1"/>
              </a:buClr>
              <a:buSzPts val="2000"/>
              <a:buFont typeface="Century Gothic"/>
              <a:buAutoNum type="arabicPeriod"/>
            </a:pPr>
            <a:r>
              <a:rPr lang="en-IN" sz="2000" b="1" dirty="0">
                <a:solidFill>
                  <a:schemeClr val="lt1"/>
                </a:solidFill>
                <a:latin typeface="Times New Roman" panose="02020603050405020304" pitchFamily="18" charset="0"/>
                <a:ea typeface="Times New Roman"/>
                <a:cs typeface="Times New Roman" panose="02020603050405020304" pitchFamily="18" charset="0"/>
                <a:sym typeface="Times New Roman"/>
              </a:rPr>
              <a:t>Camera Module:</a:t>
            </a:r>
            <a:r>
              <a:rPr lang="en-IN" sz="2000" dirty="0">
                <a:solidFill>
                  <a:schemeClr val="lt1"/>
                </a:solidFill>
                <a:latin typeface="Times New Roman" panose="02020603050405020304" pitchFamily="18" charset="0"/>
                <a:ea typeface="Times New Roman"/>
                <a:cs typeface="Times New Roman" panose="02020603050405020304" pitchFamily="18" charset="0"/>
                <a:sym typeface="Times New Roman"/>
              </a:rPr>
              <a:t> Captures video footage of the elderly individual.</a:t>
            </a:r>
            <a:endParaRPr sz="2000" dirty="0">
              <a:latin typeface="Times New Roman" panose="02020603050405020304" pitchFamily="18" charset="0"/>
              <a:cs typeface="Times New Roman" panose="02020603050405020304" pitchFamily="18" charset="0"/>
            </a:endParaRPr>
          </a:p>
          <a:p>
            <a:pPr marL="342900" marR="0" lvl="0" indent="-342900" algn="l" rtl="0">
              <a:lnSpc>
                <a:spcPct val="107000"/>
              </a:lnSpc>
              <a:spcBef>
                <a:spcPts val="800"/>
              </a:spcBef>
              <a:spcAft>
                <a:spcPts val="0"/>
              </a:spcAft>
              <a:buClr>
                <a:schemeClr val="lt1"/>
              </a:buClr>
              <a:buSzPts val="2000"/>
              <a:buFont typeface="Century Gothic"/>
              <a:buAutoNum type="arabicPeriod"/>
            </a:pPr>
            <a:r>
              <a:rPr lang="en-IN" sz="2000" b="1" dirty="0">
                <a:solidFill>
                  <a:schemeClr val="lt1"/>
                </a:solidFill>
                <a:latin typeface="Times New Roman" panose="02020603050405020304" pitchFamily="18" charset="0"/>
                <a:ea typeface="Times New Roman"/>
                <a:cs typeface="Times New Roman" panose="02020603050405020304" pitchFamily="18" charset="0"/>
                <a:sym typeface="Times New Roman"/>
              </a:rPr>
              <a:t>YOLOv5 Model:</a:t>
            </a:r>
            <a:r>
              <a:rPr lang="en-IN" sz="2000" dirty="0">
                <a:solidFill>
                  <a:schemeClr val="lt1"/>
                </a:solidFill>
                <a:latin typeface="Times New Roman" panose="02020603050405020304" pitchFamily="18" charset="0"/>
                <a:ea typeface="Times New Roman"/>
                <a:cs typeface="Times New Roman" panose="02020603050405020304" pitchFamily="18" charset="0"/>
                <a:sym typeface="Times New Roman"/>
              </a:rPr>
              <a:t> Detects falls from video frames.</a:t>
            </a:r>
            <a:endParaRPr sz="2000" dirty="0">
              <a:latin typeface="Times New Roman" panose="02020603050405020304" pitchFamily="18" charset="0"/>
              <a:cs typeface="Times New Roman" panose="02020603050405020304" pitchFamily="18" charset="0"/>
            </a:endParaRPr>
          </a:p>
          <a:p>
            <a:pPr marL="342900" marR="0" lvl="0" indent="-342900" algn="l" rtl="0">
              <a:lnSpc>
                <a:spcPct val="107000"/>
              </a:lnSpc>
              <a:spcBef>
                <a:spcPts val="800"/>
              </a:spcBef>
              <a:spcAft>
                <a:spcPts val="0"/>
              </a:spcAft>
              <a:buClr>
                <a:schemeClr val="lt1"/>
              </a:buClr>
              <a:buSzPts val="2000"/>
              <a:buFont typeface="Century Gothic"/>
              <a:buAutoNum type="arabicPeriod"/>
            </a:pPr>
            <a:r>
              <a:rPr lang="en-US" sz="2000" b="1" dirty="0">
                <a:solidFill>
                  <a:schemeClr val="lt1"/>
                </a:solidFill>
                <a:latin typeface="Times New Roman" panose="02020603050405020304" pitchFamily="18" charset="0"/>
                <a:ea typeface="Times New Roman"/>
                <a:cs typeface="Times New Roman" panose="02020603050405020304" pitchFamily="18" charset="0"/>
                <a:sym typeface="Times New Roman"/>
              </a:rPr>
              <a:t>MPU6050 Sensor:</a:t>
            </a:r>
            <a:r>
              <a:rPr lang="en-US" sz="2000" dirty="0">
                <a:solidFill>
                  <a:schemeClr val="lt1"/>
                </a:solidFill>
                <a:latin typeface="Times New Roman" panose="02020603050405020304" pitchFamily="18" charset="0"/>
                <a:ea typeface="Times New Roman"/>
                <a:cs typeface="Times New Roman" panose="02020603050405020304" pitchFamily="18" charset="0"/>
                <a:sym typeface="Times New Roman"/>
              </a:rPr>
              <a:t> Measures acceleration and gyroscope data. (Simulation)</a:t>
            </a:r>
          </a:p>
          <a:p>
            <a:pPr marL="342900" indent="-342900">
              <a:lnSpc>
                <a:spcPct val="107000"/>
              </a:lnSpc>
              <a:spcBef>
                <a:spcPts val="800"/>
              </a:spcBef>
              <a:buClr>
                <a:schemeClr val="lt1"/>
              </a:buClr>
              <a:buSzPts val="2000"/>
              <a:buFont typeface="Century Gothic"/>
              <a:buAutoNum type="arabicPeriod"/>
            </a:pPr>
            <a:r>
              <a:rPr lang="en-IN" sz="2000" b="1" kern="100" dirty="0">
                <a:effectLst/>
                <a:latin typeface="Times New Roman" panose="02020603050405020304" pitchFamily="18" charset="0"/>
                <a:ea typeface="Calibri" panose="020F0502020204030204" pitchFamily="34" charset="0"/>
                <a:cs typeface="Times New Roman" panose="02020603050405020304" pitchFamily="18" charset="0"/>
              </a:rPr>
              <a:t>ESP8266 Wi-Fi Module:</a:t>
            </a:r>
            <a:r>
              <a:rPr lang="en-IN" sz="2000" kern="100" dirty="0">
                <a:effectLst/>
                <a:latin typeface="Times New Roman" panose="02020603050405020304" pitchFamily="18" charset="0"/>
                <a:ea typeface="Calibri" panose="020F0502020204030204" pitchFamily="34" charset="0"/>
                <a:cs typeface="Times New Roman" panose="02020603050405020304" pitchFamily="18" charset="0"/>
              </a:rPr>
              <a:t> Transmits data to the cloud server.</a:t>
            </a:r>
            <a:endParaRPr lang="en-US" sz="2000" dirty="0">
              <a:latin typeface="Times New Roman" panose="02020603050405020304" pitchFamily="18" charset="0"/>
              <a:cs typeface="Times New Roman" panose="02020603050405020304" pitchFamily="18" charset="0"/>
            </a:endParaRPr>
          </a:p>
          <a:p>
            <a:pPr marL="342900" marR="0" lvl="0" indent="-342900" algn="l" rtl="0">
              <a:lnSpc>
                <a:spcPct val="107000"/>
              </a:lnSpc>
              <a:spcBef>
                <a:spcPts val="800"/>
              </a:spcBef>
              <a:spcAft>
                <a:spcPts val="0"/>
              </a:spcAft>
              <a:buClr>
                <a:schemeClr val="lt1"/>
              </a:buClr>
              <a:buSzPts val="2000"/>
              <a:buFont typeface="Century Gothic"/>
              <a:buAutoNum type="arabicPeriod"/>
            </a:pPr>
            <a:r>
              <a:rPr lang="en-IN" sz="2000" b="1" dirty="0">
                <a:solidFill>
                  <a:schemeClr val="lt1"/>
                </a:solidFill>
                <a:latin typeface="Times New Roman" panose="02020603050405020304" pitchFamily="18" charset="0"/>
                <a:ea typeface="Times New Roman"/>
                <a:cs typeface="Times New Roman" panose="02020603050405020304" pitchFamily="18" charset="0"/>
                <a:sym typeface="Times New Roman"/>
              </a:rPr>
              <a:t>Cloud Server:</a:t>
            </a:r>
            <a:r>
              <a:rPr lang="en-IN" sz="2000" dirty="0">
                <a:solidFill>
                  <a:schemeClr val="lt1"/>
                </a:solidFill>
                <a:latin typeface="Times New Roman" panose="02020603050405020304" pitchFamily="18" charset="0"/>
                <a:ea typeface="Times New Roman"/>
                <a:cs typeface="Times New Roman" panose="02020603050405020304" pitchFamily="18" charset="0"/>
                <a:sym typeface="Times New Roman"/>
              </a:rPr>
              <a:t> Processes data, generates alerts, and provides a web interface.</a:t>
            </a:r>
          </a:p>
          <a:p>
            <a:pPr marL="342900" marR="0" lvl="0" indent="-342900" algn="l" rtl="0">
              <a:lnSpc>
                <a:spcPct val="107000"/>
              </a:lnSpc>
              <a:spcBef>
                <a:spcPts val="800"/>
              </a:spcBef>
              <a:spcAft>
                <a:spcPts val="0"/>
              </a:spcAft>
              <a:buClr>
                <a:schemeClr val="lt1"/>
              </a:buClr>
              <a:buSzPts val="2000"/>
              <a:buFont typeface="Century Gothic"/>
              <a:buAutoNum type="arabicPeriod"/>
            </a:pPr>
            <a:r>
              <a:rPr lang="en-IN" sz="2000" b="1" dirty="0">
                <a:solidFill>
                  <a:schemeClr val="lt1"/>
                </a:solidFill>
                <a:latin typeface="Times New Roman" panose="02020603050405020304" pitchFamily="18" charset="0"/>
                <a:cs typeface="Times New Roman" panose="02020603050405020304" pitchFamily="18" charset="0"/>
                <a:sym typeface="Times New Roman"/>
              </a:rPr>
              <a:t>User Interface: </a:t>
            </a:r>
            <a:r>
              <a:rPr lang="en-IN" sz="2000" dirty="0">
                <a:solidFill>
                  <a:schemeClr val="lt1"/>
                </a:solidFill>
                <a:latin typeface="Times New Roman" panose="02020603050405020304" pitchFamily="18" charset="0"/>
                <a:cs typeface="Times New Roman" panose="02020603050405020304" pitchFamily="18" charset="0"/>
                <a:sym typeface="Times New Roman"/>
              </a:rPr>
              <a:t>To provide analytics and fall detection data on screen for user.</a:t>
            </a:r>
            <a:endParaRPr sz="2000" dirty="0">
              <a:latin typeface="Times New Roman" panose="02020603050405020304" pitchFamily="18" charset="0"/>
              <a:cs typeface="Times New Roman" panose="02020603050405020304" pitchFamily="18" charset="0"/>
            </a:endParaRPr>
          </a:p>
        </p:txBody>
      </p:sp>
      <p:sp>
        <p:nvSpPr>
          <p:cNvPr id="175" name="Google Shape;175;p19"/>
          <p:cNvSpPr txBox="1"/>
          <p:nvPr/>
        </p:nvSpPr>
        <p:spPr>
          <a:xfrm>
            <a:off x="326570" y="4182072"/>
            <a:ext cx="10683551" cy="1409576"/>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2000" b="1" dirty="0">
                <a:solidFill>
                  <a:schemeClr val="lt1"/>
                </a:solidFill>
                <a:latin typeface="Times New Roman"/>
                <a:ea typeface="Times New Roman"/>
                <a:cs typeface="Times New Roman"/>
                <a:sym typeface="Times New Roman"/>
              </a:rPr>
              <a:t>1.Camera Module:</a:t>
            </a:r>
            <a:r>
              <a:rPr lang="en-IN" sz="2000" dirty="0">
                <a:solidFill>
                  <a:schemeClr val="lt1"/>
                </a:solidFill>
                <a:latin typeface="Times New Roman"/>
                <a:ea typeface="Times New Roman"/>
                <a:cs typeface="Times New Roman"/>
                <a:sym typeface="Times New Roman"/>
              </a:rPr>
              <a:t> </a:t>
            </a:r>
          </a:p>
          <a:p>
            <a:pPr marL="0" marR="0" lvl="0" indent="0" algn="l" rtl="0">
              <a:lnSpc>
                <a:spcPct val="107000"/>
              </a:lnSpc>
              <a:spcBef>
                <a:spcPts val="0"/>
              </a:spcBef>
              <a:spcAft>
                <a:spcPts val="0"/>
              </a:spcAft>
              <a:buNone/>
            </a:pPr>
            <a:r>
              <a:rPr lang="en-IN" sz="2000" dirty="0">
                <a:solidFill>
                  <a:schemeClr val="lt1"/>
                </a:solidFill>
                <a:latin typeface="Times New Roman"/>
                <a:ea typeface="Times New Roman"/>
                <a:cs typeface="Times New Roman"/>
                <a:sym typeface="Times New Roman"/>
              </a:rPr>
              <a:t>The camera module is responsible for capturing real-time video footage of the elderly individual. The captured video frames are then processed by the YOLOv5 model to detect falls. Camera module has multiple screens and helps in detecting the fall by providing inputs for our model.</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0"/>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12</a:t>
            </a:fld>
            <a:endParaRPr/>
          </a:p>
        </p:txBody>
      </p:sp>
      <p:sp>
        <p:nvSpPr>
          <p:cNvPr id="181" name="Google Shape;181;p20"/>
          <p:cNvSpPr txBox="1"/>
          <p:nvPr/>
        </p:nvSpPr>
        <p:spPr>
          <a:xfrm>
            <a:off x="298581" y="771547"/>
            <a:ext cx="9813470" cy="6437940"/>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800"/>
              </a:spcBef>
              <a:spcAft>
                <a:spcPts val="0"/>
              </a:spcAft>
              <a:buNone/>
            </a:pPr>
            <a:r>
              <a:rPr lang="en-US" sz="2400" b="1" dirty="0">
                <a:solidFill>
                  <a:schemeClr val="lt1"/>
                </a:solidFill>
                <a:latin typeface="Times New Roman"/>
                <a:ea typeface="Times New Roman"/>
                <a:cs typeface="Times New Roman"/>
                <a:sym typeface="Times New Roman"/>
              </a:rPr>
              <a:t>2.MPU6050 Sensor:</a:t>
            </a:r>
            <a:r>
              <a:rPr lang="en-US" sz="2400" dirty="0">
                <a:solidFill>
                  <a:schemeClr val="lt1"/>
                </a:solidFill>
                <a:latin typeface="Times New Roman"/>
                <a:ea typeface="Times New Roman"/>
                <a:cs typeface="Times New Roman"/>
                <a:sym typeface="Times New Roman"/>
              </a:rPr>
              <a:t> </a:t>
            </a:r>
          </a:p>
          <a:p>
            <a:pPr marL="0" marR="0" lvl="0" indent="0" algn="l" rtl="0">
              <a:lnSpc>
                <a:spcPct val="107000"/>
              </a:lnSpc>
              <a:spcBef>
                <a:spcPts val="800"/>
              </a:spcBef>
              <a:spcAft>
                <a:spcPts val="0"/>
              </a:spcAft>
              <a:buNone/>
            </a:pPr>
            <a:r>
              <a:rPr lang="en-US" sz="2400" dirty="0">
                <a:solidFill>
                  <a:schemeClr val="lt1"/>
                </a:solidFill>
                <a:latin typeface="Times New Roman"/>
                <a:ea typeface="Times New Roman"/>
                <a:cs typeface="Times New Roman"/>
                <a:sym typeface="Times New Roman"/>
              </a:rPr>
              <a:t>The MPU6050 sensor is a versatile inertial measurement unit (IMU) that measures acceleration and angular velocity along three axes. By analyzing the changes in acceleration and angular velocity patterns, the sensor can detect sudden movements associated with falls.</a:t>
            </a:r>
            <a:endParaRPr lang="en-IN" sz="2400" b="1" dirty="0">
              <a:solidFill>
                <a:schemeClr val="lt1"/>
              </a:solidFill>
              <a:latin typeface="Times New Roman" panose="02020603050405020304" pitchFamily="18" charset="0"/>
              <a:ea typeface="Times New Roman"/>
              <a:cs typeface="Times New Roman" panose="02020603050405020304" pitchFamily="18" charset="0"/>
              <a:sym typeface="Times New Roman"/>
            </a:endParaRPr>
          </a:p>
          <a:p>
            <a:pPr marL="0" marR="0" lvl="0" indent="0" algn="l" rtl="0">
              <a:lnSpc>
                <a:spcPct val="107000"/>
              </a:lnSpc>
              <a:spcBef>
                <a:spcPts val="0"/>
              </a:spcBef>
              <a:spcAft>
                <a:spcPts val="0"/>
              </a:spcAft>
              <a:buNone/>
            </a:pPr>
            <a:r>
              <a:rPr lang="en-IN" sz="2400" b="1" dirty="0">
                <a:solidFill>
                  <a:schemeClr val="lt1"/>
                </a:solidFill>
                <a:latin typeface="Times New Roman" panose="02020603050405020304" pitchFamily="18" charset="0"/>
                <a:ea typeface="Times New Roman"/>
                <a:cs typeface="Times New Roman" panose="02020603050405020304" pitchFamily="18" charset="0"/>
                <a:sym typeface="Times New Roman"/>
              </a:rPr>
              <a:t>3.YOLOv5 Model:</a:t>
            </a:r>
            <a:r>
              <a:rPr lang="en-IN" sz="2400" dirty="0">
                <a:solidFill>
                  <a:schemeClr val="lt1"/>
                </a:solidFill>
                <a:latin typeface="Times New Roman" panose="02020603050405020304" pitchFamily="18" charset="0"/>
                <a:ea typeface="Times New Roman"/>
                <a:cs typeface="Times New Roman" panose="02020603050405020304" pitchFamily="18" charset="0"/>
                <a:sym typeface="Times New Roman"/>
              </a:rPr>
              <a:t> </a:t>
            </a:r>
            <a:endParaRPr sz="2400" dirty="0">
              <a:latin typeface="Times New Roman" panose="02020603050405020304" pitchFamily="18" charset="0"/>
              <a:cs typeface="Times New Roman" panose="02020603050405020304" pitchFamily="18" charset="0"/>
            </a:endParaRPr>
          </a:p>
          <a:p>
            <a:pPr marL="0" marR="0" lvl="0" indent="0" algn="l" rtl="0">
              <a:lnSpc>
                <a:spcPct val="107000"/>
              </a:lnSpc>
              <a:spcBef>
                <a:spcPts val="800"/>
              </a:spcBef>
              <a:spcAft>
                <a:spcPts val="0"/>
              </a:spcAft>
              <a:buNone/>
            </a:pPr>
            <a:r>
              <a:rPr lang="en-IN" sz="2000" dirty="0">
                <a:solidFill>
                  <a:schemeClr val="lt1"/>
                </a:solidFill>
                <a:latin typeface="Times New Roman" panose="02020603050405020304" pitchFamily="18" charset="0"/>
                <a:ea typeface="Times New Roman"/>
                <a:cs typeface="Times New Roman" panose="02020603050405020304" pitchFamily="18" charset="0"/>
                <a:sym typeface="Times New Roman"/>
              </a:rPr>
              <a:t>YOLOv5 is a state-of-the-art object detection model that is highly efficient and accurate. It is trained on a large dataset of images and videos containing human falls and other activities. The model </a:t>
            </a:r>
            <a:r>
              <a:rPr lang="en-IN" sz="2000" dirty="0" err="1">
                <a:solidFill>
                  <a:schemeClr val="lt1"/>
                </a:solidFill>
                <a:latin typeface="Times New Roman" panose="02020603050405020304" pitchFamily="18" charset="0"/>
                <a:ea typeface="Times New Roman"/>
                <a:cs typeface="Times New Roman" panose="02020603050405020304" pitchFamily="18" charset="0"/>
                <a:sym typeface="Times New Roman"/>
              </a:rPr>
              <a:t>analyzes</a:t>
            </a:r>
            <a:r>
              <a:rPr lang="en-IN" sz="2000" dirty="0">
                <a:solidFill>
                  <a:schemeClr val="lt1"/>
                </a:solidFill>
                <a:latin typeface="Times New Roman" panose="02020603050405020304" pitchFamily="18" charset="0"/>
                <a:ea typeface="Times New Roman"/>
                <a:cs typeface="Times New Roman" panose="02020603050405020304" pitchFamily="18" charset="0"/>
                <a:sym typeface="Times New Roman"/>
              </a:rPr>
              <a:t> each video frame and identifies objects of interest, such as humans, and their bounding boxes. By </a:t>
            </a:r>
            <a:r>
              <a:rPr lang="en-IN" sz="2000" dirty="0" err="1">
                <a:solidFill>
                  <a:schemeClr val="lt1"/>
                </a:solidFill>
                <a:latin typeface="Times New Roman" panose="02020603050405020304" pitchFamily="18" charset="0"/>
                <a:ea typeface="Times New Roman"/>
                <a:cs typeface="Times New Roman" panose="02020603050405020304" pitchFamily="18" charset="0"/>
                <a:sym typeface="Times New Roman"/>
              </a:rPr>
              <a:t>analyzing</a:t>
            </a:r>
            <a:r>
              <a:rPr lang="en-IN" sz="2000" dirty="0">
                <a:solidFill>
                  <a:schemeClr val="lt1"/>
                </a:solidFill>
                <a:latin typeface="Times New Roman" panose="02020603050405020304" pitchFamily="18" charset="0"/>
                <a:ea typeface="Times New Roman"/>
                <a:cs typeface="Times New Roman" panose="02020603050405020304" pitchFamily="18" charset="0"/>
                <a:sym typeface="Times New Roman"/>
              </a:rPr>
              <a:t> the position, size, and movement of the detected human objects, the model can determine if a fall has occurred.</a:t>
            </a:r>
          </a:p>
          <a:p>
            <a:pPr>
              <a:lnSpc>
                <a:spcPct val="107000"/>
              </a:lnSpc>
              <a:spcBef>
                <a:spcPts val="800"/>
              </a:spcBef>
            </a:pPr>
            <a:r>
              <a:rPr lang="en-IN" sz="2400" b="1" kern="100" dirty="0">
                <a:effectLst/>
                <a:latin typeface="Times New Roman" panose="02020603050405020304" pitchFamily="18" charset="0"/>
                <a:ea typeface="Calibri" panose="020F0502020204030204" pitchFamily="34" charset="0"/>
                <a:cs typeface="Times New Roman" panose="02020603050405020304" pitchFamily="18" charset="0"/>
              </a:rPr>
              <a:t>4.ESP8266 Wi-Fi Module:</a:t>
            </a: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 </a:t>
            </a:r>
          </a:p>
          <a:p>
            <a:pPr>
              <a:lnSpc>
                <a:spcPct val="107000"/>
              </a:lnSpc>
              <a:spcBef>
                <a:spcPts val="800"/>
              </a:spcBef>
            </a:pPr>
            <a:r>
              <a:rPr lang="en-IN" sz="2000" kern="100" dirty="0">
                <a:effectLst/>
                <a:latin typeface="Times New Roman" panose="02020603050405020304" pitchFamily="18" charset="0"/>
                <a:ea typeface="Calibri" panose="020F0502020204030204" pitchFamily="34" charset="0"/>
                <a:cs typeface="Times New Roman" panose="02020603050405020304" pitchFamily="18" charset="0"/>
              </a:rPr>
              <a:t>The ESP8266 is a low-cost Wi-Fi module that enables wireless communication between the sensor modules and the cloud server. It transmits the captured video frames, sensor data, and health parameter readings to the cloud for further processing and analysis.</a:t>
            </a:r>
          </a:p>
          <a:p>
            <a:pPr marL="0" marR="0" lvl="0" indent="0" algn="l" rtl="0">
              <a:lnSpc>
                <a:spcPct val="107000"/>
              </a:lnSpc>
              <a:spcBef>
                <a:spcPts val="800"/>
              </a:spcBef>
              <a:spcAft>
                <a:spcPts val="0"/>
              </a:spcAft>
              <a:buNone/>
            </a:pPr>
            <a:endParaRPr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1"/>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13</a:t>
            </a:fld>
            <a:endParaRPr/>
          </a:p>
        </p:txBody>
      </p:sp>
      <p:sp>
        <p:nvSpPr>
          <p:cNvPr id="187" name="Google Shape;187;p21"/>
          <p:cNvSpPr txBox="1"/>
          <p:nvPr/>
        </p:nvSpPr>
        <p:spPr>
          <a:xfrm>
            <a:off x="270589" y="818167"/>
            <a:ext cx="8992376" cy="4483623"/>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2400" b="1" dirty="0">
                <a:solidFill>
                  <a:schemeClr val="lt1"/>
                </a:solidFill>
                <a:latin typeface="Times New Roman" panose="02020603050405020304" pitchFamily="18" charset="0"/>
                <a:ea typeface="Times New Roman"/>
                <a:cs typeface="Times New Roman" panose="02020603050405020304" pitchFamily="18" charset="0"/>
                <a:sym typeface="Times New Roman"/>
              </a:rPr>
              <a:t>4.Cloud Server:</a:t>
            </a:r>
            <a:r>
              <a:rPr lang="en-IN" sz="2400" dirty="0">
                <a:solidFill>
                  <a:schemeClr val="lt1"/>
                </a:solidFill>
                <a:latin typeface="Times New Roman" panose="02020603050405020304" pitchFamily="18" charset="0"/>
                <a:ea typeface="Times New Roman"/>
                <a:cs typeface="Times New Roman" panose="02020603050405020304" pitchFamily="18" charset="0"/>
                <a:sym typeface="Times New Roman"/>
              </a:rPr>
              <a:t> </a:t>
            </a:r>
            <a:endParaRPr sz="2400" dirty="0">
              <a:latin typeface="Times New Roman" panose="02020603050405020304" pitchFamily="18" charset="0"/>
              <a:cs typeface="Times New Roman" panose="02020603050405020304" pitchFamily="18" charset="0"/>
            </a:endParaRPr>
          </a:p>
          <a:p>
            <a:pPr marL="0" marR="0" lvl="0" indent="0" algn="l" rtl="0">
              <a:lnSpc>
                <a:spcPct val="107000"/>
              </a:lnSpc>
              <a:spcBef>
                <a:spcPts val="800"/>
              </a:spcBef>
              <a:spcAft>
                <a:spcPts val="0"/>
              </a:spcAft>
              <a:buNone/>
            </a:pPr>
            <a:r>
              <a:rPr lang="en-IN" sz="2000" dirty="0">
                <a:solidFill>
                  <a:schemeClr val="lt1"/>
                </a:solidFill>
                <a:latin typeface="Times New Roman" panose="02020603050405020304" pitchFamily="18" charset="0"/>
                <a:ea typeface="Times New Roman"/>
                <a:cs typeface="Times New Roman" panose="02020603050405020304" pitchFamily="18" charset="0"/>
                <a:sym typeface="Times New Roman"/>
              </a:rPr>
              <a:t>The cloud server is the central hub of the system, responsible for data processing, analysis, and alert generation. It receives the video frames, sensor data, and health parameter readings from the ESP8266 module. The server then processes the video frames using the YOLOv5 model to detect falls. If a fall is detected, the server sends alerts to caregivers or emergency services via SMS or email. Additionally, the server stores the data for long-term analysis and provides a web-based interface for remote monitoring and data visualization.</a:t>
            </a:r>
          </a:p>
          <a:p>
            <a:pPr marL="0" marR="0" lvl="0" indent="0" algn="l" rtl="0">
              <a:lnSpc>
                <a:spcPct val="107000"/>
              </a:lnSpc>
              <a:spcBef>
                <a:spcPts val="800"/>
              </a:spcBef>
              <a:spcAft>
                <a:spcPts val="0"/>
              </a:spcAft>
              <a:buNone/>
            </a:pPr>
            <a:r>
              <a:rPr lang="en-IN" sz="2400" b="1" dirty="0">
                <a:solidFill>
                  <a:schemeClr val="lt1"/>
                </a:solidFill>
                <a:latin typeface="Times New Roman" panose="02020603050405020304" pitchFamily="18" charset="0"/>
                <a:cs typeface="Times New Roman" panose="02020603050405020304" pitchFamily="18" charset="0"/>
                <a:sym typeface="Times New Roman"/>
              </a:rPr>
              <a:t>5.User Interface:</a:t>
            </a:r>
          </a:p>
          <a:p>
            <a:pPr marL="0" marR="0" lvl="0" indent="0" algn="l" rtl="0">
              <a:lnSpc>
                <a:spcPct val="107000"/>
              </a:lnSpc>
              <a:spcBef>
                <a:spcPts val="800"/>
              </a:spcBef>
              <a:spcAft>
                <a:spcPts val="0"/>
              </a:spcAft>
              <a:buNone/>
            </a:pPr>
            <a:r>
              <a:rPr lang="en-US" sz="2000" dirty="0">
                <a:latin typeface="Times New Roman" panose="02020603050405020304" pitchFamily="18" charset="0"/>
                <a:cs typeface="Times New Roman" panose="02020603050405020304" pitchFamily="18" charset="0"/>
              </a:rPr>
              <a:t>The interface will consist of several key components, including a dashboard to display real-time sensor data and fall detection status, a camera feed to monitor the user's activity and emergency contacts and health analytics.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2"/>
          <p:cNvSpPr txBox="1">
            <a:spLocks noGrp="1"/>
          </p:cNvSpPr>
          <p:nvPr>
            <p:ph type="title"/>
          </p:nvPr>
        </p:nvSpPr>
        <p:spPr>
          <a:xfrm>
            <a:off x="422955" y="0"/>
            <a:ext cx="8534400" cy="150706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Times New Roman"/>
              <a:buNone/>
            </a:pPr>
            <a:r>
              <a:rPr lang="en-IN" sz="3200" b="1">
                <a:latin typeface="Times New Roman"/>
                <a:ea typeface="Times New Roman"/>
                <a:cs typeface="Times New Roman"/>
                <a:sym typeface="Times New Roman"/>
              </a:rPr>
              <a:t>IMPLEMENTATION WITH RESULTS</a:t>
            </a:r>
            <a:endParaRPr sz="5400">
              <a:latin typeface="Times New Roman"/>
              <a:ea typeface="Times New Roman"/>
              <a:cs typeface="Times New Roman"/>
              <a:sym typeface="Times New Roman"/>
            </a:endParaRPr>
          </a:p>
        </p:txBody>
      </p:sp>
      <p:sp>
        <p:nvSpPr>
          <p:cNvPr id="193" name="Google Shape;193;p22"/>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14</a:t>
            </a:fld>
            <a:endParaRPr/>
          </a:p>
        </p:txBody>
      </p:sp>
      <p:sp>
        <p:nvSpPr>
          <p:cNvPr id="194" name="Google Shape;194;p22"/>
          <p:cNvSpPr txBox="1"/>
          <p:nvPr/>
        </p:nvSpPr>
        <p:spPr>
          <a:xfrm>
            <a:off x="513184" y="1045029"/>
            <a:ext cx="8647143" cy="4534896"/>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2000" b="1" dirty="0">
                <a:solidFill>
                  <a:schemeClr val="lt1"/>
                </a:solidFill>
                <a:latin typeface="Times New Roman"/>
                <a:ea typeface="Times New Roman"/>
                <a:cs typeface="Times New Roman"/>
                <a:sym typeface="Times New Roman"/>
              </a:rPr>
              <a:t>User Interface</a:t>
            </a:r>
            <a:endParaRPr sz="2000" dirty="0">
              <a:solidFill>
                <a:schemeClr val="lt1"/>
              </a:solidFill>
              <a:latin typeface="Times New Roman"/>
              <a:ea typeface="Times New Roman"/>
              <a:cs typeface="Times New Roman"/>
              <a:sym typeface="Times New Roman"/>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dirty="0">
                <a:solidFill>
                  <a:schemeClr val="lt1"/>
                </a:solidFill>
                <a:latin typeface="Times New Roman"/>
                <a:ea typeface="Times New Roman"/>
                <a:cs typeface="Times New Roman"/>
                <a:sym typeface="Times New Roman"/>
              </a:rPr>
              <a:t>React UI:</a:t>
            </a:r>
            <a:r>
              <a:rPr lang="en-IN" sz="2000" dirty="0">
                <a:solidFill>
                  <a:schemeClr val="lt1"/>
                </a:solidFill>
                <a:latin typeface="Times New Roman"/>
                <a:ea typeface="Times New Roman"/>
                <a:cs typeface="Times New Roman"/>
                <a:sym typeface="Times New Roman"/>
              </a:rPr>
              <a:t> A user-friendly React UI has been developed to display real-time camera feeds, fall detection status, health parameters, and emergency contact information.</a:t>
            </a:r>
            <a:endParaRPr dirty="0"/>
          </a:p>
          <a:p>
            <a:pPr marL="342900" marR="0" lvl="0" indent="-342900" algn="l" rtl="0">
              <a:lnSpc>
                <a:spcPct val="107000"/>
              </a:lnSpc>
              <a:spcBef>
                <a:spcPts val="800"/>
              </a:spcBef>
              <a:spcAft>
                <a:spcPts val="0"/>
              </a:spcAft>
              <a:buClr>
                <a:schemeClr val="lt1"/>
              </a:buClr>
              <a:buSzPts val="1000"/>
              <a:buFont typeface="Noto Sans Symbols"/>
              <a:buChar char="∙"/>
            </a:pPr>
            <a:r>
              <a:rPr lang="en-IN" sz="2000" b="1" dirty="0">
                <a:solidFill>
                  <a:schemeClr val="lt1"/>
                </a:solidFill>
                <a:latin typeface="Times New Roman"/>
                <a:ea typeface="Times New Roman"/>
                <a:cs typeface="Times New Roman"/>
                <a:sym typeface="Times New Roman"/>
              </a:rPr>
              <a:t>Camera Card:</a:t>
            </a:r>
            <a:r>
              <a:rPr lang="en-IN" sz="2000" dirty="0">
                <a:solidFill>
                  <a:schemeClr val="lt1"/>
                </a:solidFill>
                <a:latin typeface="Times New Roman"/>
                <a:ea typeface="Times New Roman"/>
                <a:cs typeface="Times New Roman"/>
                <a:sym typeface="Times New Roman"/>
              </a:rPr>
              <a:t> A card is designed to display multiple camera feeds, including a local PC camera and remote IP cameras.</a:t>
            </a:r>
            <a:endParaRPr dirty="0"/>
          </a:p>
          <a:p>
            <a:pPr marL="342900" marR="0" lvl="0" indent="-342900" algn="l" rtl="0">
              <a:lnSpc>
                <a:spcPct val="107000"/>
              </a:lnSpc>
              <a:spcBef>
                <a:spcPts val="800"/>
              </a:spcBef>
              <a:spcAft>
                <a:spcPts val="0"/>
              </a:spcAft>
              <a:buClr>
                <a:schemeClr val="lt1"/>
              </a:buClr>
              <a:buSzPts val="1000"/>
              <a:buFont typeface="Noto Sans Symbols"/>
              <a:buChar char="∙"/>
            </a:pPr>
            <a:r>
              <a:rPr lang="en-IN" sz="2000" b="1" dirty="0">
                <a:solidFill>
                  <a:schemeClr val="lt1"/>
                </a:solidFill>
                <a:latin typeface="Times New Roman"/>
                <a:ea typeface="Times New Roman"/>
                <a:cs typeface="Times New Roman"/>
                <a:sym typeface="Times New Roman"/>
              </a:rPr>
              <a:t>Fall Detection Status Card:</a:t>
            </a:r>
            <a:r>
              <a:rPr lang="en-IN" sz="2000" dirty="0">
                <a:solidFill>
                  <a:schemeClr val="lt1"/>
                </a:solidFill>
                <a:latin typeface="Times New Roman"/>
                <a:ea typeface="Times New Roman"/>
                <a:cs typeface="Times New Roman"/>
                <a:sym typeface="Times New Roman"/>
              </a:rPr>
              <a:t> A card displays the current fall detection status, indicating whether a fall has been detected or not.</a:t>
            </a:r>
            <a:endParaRPr dirty="0"/>
          </a:p>
          <a:p>
            <a:pPr marL="342900" marR="0" lvl="0" indent="-342900" algn="l" rtl="0">
              <a:lnSpc>
                <a:spcPct val="107000"/>
              </a:lnSpc>
              <a:spcBef>
                <a:spcPts val="800"/>
              </a:spcBef>
              <a:spcAft>
                <a:spcPts val="0"/>
              </a:spcAft>
              <a:buClr>
                <a:schemeClr val="lt1"/>
              </a:buClr>
              <a:buSzPts val="1000"/>
              <a:buFont typeface="Noto Sans Symbols"/>
              <a:buChar char="∙"/>
            </a:pPr>
            <a:r>
              <a:rPr lang="en-IN" sz="2000" b="1" dirty="0">
                <a:solidFill>
                  <a:schemeClr val="lt1"/>
                </a:solidFill>
                <a:latin typeface="Times New Roman"/>
                <a:ea typeface="Times New Roman"/>
                <a:cs typeface="Times New Roman"/>
                <a:sym typeface="Times New Roman"/>
              </a:rPr>
              <a:t>Health Parameter Card:</a:t>
            </a:r>
            <a:r>
              <a:rPr lang="en-IN" sz="2000" dirty="0">
                <a:solidFill>
                  <a:schemeClr val="lt1"/>
                </a:solidFill>
                <a:latin typeface="Times New Roman"/>
                <a:ea typeface="Times New Roman"/>
                <a:cs typeface="Times New Roman"/>
                <a:sym typeface="Times New Roman"/>
              </a:rPr>
              <a:t> A card displays real-time health parameters, such as heart rate, blood oxygen levels, temperature, and humidity.</a:t>
            </a:r>
            <a:endParaRPr dirty="0"/>
          </a:p>
          <a:p>
            <a:pPr marL="342900" marR="0" lvl="0" indent="-342900" algn="l" rtl="0">
              <a:lnSpc>
                <a:spcPct val="107000"/>
              </a:lnSpc>
              <a:spcBef>
                <a:spcPts val="800"/>
              </a:spcBef>
              <a:spcAft>
                <a:spcPts val="0"/>
              </a:spcAft>
              <a:buClr>
                <a:schemeClr val="lt1"/>
              </a:buClr>
              <a:buSzPts val="1000"/>
              <a:buFont typeface="Noto Sans Symbols"/>
              <a:buChar char="∙"/>
            </a:pPr>
            <a:r>
              <a:rPr lang="en-IN" sz="2000" b="1" dirty="0">
                <a:solidFill>
                  <a:schemeClr val="lt1"/>
                </a:solidFill>
                <a:latin typeface="Times New Roman"/>
                <a:ea typeface="Times New Roman"/>
                <a:cs typeface="Times New Roman"/>
                <a:sym typeface="Times New Roman"/>
              </a:rPr>
              <a:t>Emergency Contact Card:</a:t>
            </a:r>
            <a:r>
              <a:rPr lang="en-IN" sz="2000" dirty="0">
                <a:solidFill>
                  <a:schemeClr val="lt1"/>
                </a:solidFill>
                <a:latin typeface="Times New Roman"/>
                <a:ea typeface="Times New Roman"/>
                <a:cs typeface="Times New Roman"/>
                <a:sym typeface="Times New Roman"/>
              </a:rPr>
              <a:t> A card displays a list of emergency contacts with their phone numbers.</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B32C97-B9BB-7387-71A6-3712C90D624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15</a:t>
            </a:fld>
            <a:endParaRPr lang="en-IN"/>
          </a:p>
        </p:txBody>
      </p:sp>
      <p:sp>
        <p:nvSpPr>
          <p:cNvPr id="6" name="TextBox 5">
            <a:extLst>
              <a:ext uri="{FF2B5EF4-FFF2-40B4-BE49-F238E27FC236}">
                <a16:creationId xmlns:a16="http://schemas.microsoft.com/office/drawing/2014/main" id="{41D37809-EB81-8D17-3691-3C092C7943FE}"/>
              </a:ext>
            </a:extLst>
          </p:cNvPr>
          <p:cNvSpPr txBox="1"/>
          <p:nvPr/>
        </p:nvSpPr>
        <p:spPr>
          <a:xfrm>
            <a:off x="149290" y="475861"/>
            <a:ext cx="10338318" cy="6063198"/>
          </a:xfrm>
          <a:prstGeom prst="rect">
            <a:avLst/>
          </a:prstGeom>
          <a:noFill/>
        </p:spPr>
        <p:txBody>
          <a:bodyPr wrap="square">
            <a:spAutoFit/>
          </a:bodyPr>
          <a:lstStyle/>
          <a:p>
            <a:r>
              <a:rPr lang="en-US" sz="2800" b="1" dirty="0">
                <a:latin typeface="Times New Roman" panose="02020603050405020304" pitchFamily="18" charset="0"/>
                <a:cs typeface="Times New Roman" panose="02020603050405020304" pitchFamily="18" charset="0"/>
              </a:rPr>
              <a:t>ANALYSIS OF HEARTBEAT WHEN ONE FALLS</a:t>
            </a:r>
          </a:p>
          <a:p>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When someone experiences an immediate fall, the body's response can vary depending on the individual and the circumstances of the fall. In general, during a fall, the body's sympathetic nervous system is activated, leading to an increase in heart rate in order to maintain blood flow to vital organs and muscles. This is known as the "fight or flight" response. Therefore, in most cases, when someone has an immediate fall, their heart rate is likely to increase. This is a normal physiological response to stress or sudden physical exertion. However, it is important to note that individual variations can occur, and some people may experience a decrease in heart rate due to other factors such as underlying medical conditions or medications. In such situations, it is important to monitor the individual closely and seek medical attention if there are any concerning symptoms or if the heart rate remains elevated or decreased for an extended period of time. </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Sympathetic nervous </a:t>
            </a:r>
            <a:r>
              <a:rPr lang="en-US" sz="2000" dirty="0" err="1">
                <a:latin typeface="Times New Roman" panose="02020603050405020304" pitchFamily="18" charset="0"/>
                <a:cs typeface="Times New Roman" panose="02020603050405020304" pitchFamily="18" charset="0"/>
              </a:rPr>
              <a:t>systemAlso</a:t>
            </a:r>
            <a:r>
              <a:rPr lang="en-US" sz="2000" dirty="0">
                <a:latin typeface="Times New Roman" panose="02020603050405020304" pitchFamily="18" charset="0"/>
                <a:cs typeface="Times New Roman" panose="02020603050405020304" pitchFamily="18" charset="0"/>
              </a:rPr>
              <a:t> known as the "fight or flight" system, this system prepares the body for danger by increasing heart rate, blood pressure, and alertness, and inhibiting digestion. Parasympathetic nervous </a:t>
            </a:r>
            <a:r>
              <a:rPr lang="en-US" sz="2000" dirty="0" err="1">
                <a:latin typeface="Times New Roman" panose="02020603050405020304" pitchFamily="18" charset="0"/>
                <a:cs typeface="Times New Roman" panose="02020603050405020304" pitchFamily="18" charset="0"/>
              </a:rPr>
              <a:t>systemAlso</a:t>
            </a:r>
            <a:r>
              <a:rPr lang="en-US" sz="2000" dirty="0">
                <a:latin typeface="Times New Roman" panose="02020603050405020304" pitchFamily="18" charset="0"/>
                <a:cs typeface="Times New Roman" panose="02020603050405020304" pitchFamily="18" charset="0"/>
              </a:rPr>
              <a:t> known as the "rest and digest" system, this system returns the body to normal after a dangerous situation by decreasing heart rate, constricting the pupil, and increasing gut motility.</a:t>
            </a:r>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64142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4F0B2DC-AA0A-426E-9A90-0875081AAC34}"/>
              </a:ext>
            </a:extLst>
          </p:cNvPr>
          <p:cNvSpPr>
            <a:spLocks noGrp="1"/>
          </p:cNvSpPr>
          <p:nvPr>
            <p:ph idx="1"/>
          </p:nvPr>
        </p:nvSpPr>
        <p:spPr>
          <a:xfrm>
            <a:off x="1" y="0"/>
            <a:ext cx="6481714" cy="6740165"/>
          </a:xfrm>
        </p:spPr>
        <p:txBody>
          <a:bodyPr>
            <a:normAutofit lnSpcReduction="10000"/>
          </a:bodyPr>
          <a:lstStyle/>
          <a:p>
            <a:r>
              <a:rPr lang="en-US" dirty="0"/>
              <a:t>We have also developed a </a:t>
            </a:r>
            <a:r>
              <a:rPr lang="en-US" b="1" dirty="0"/>
              <a:t>Random Forest-based /SVM fall detection model</a:t>
            </a:r>
            <a:r>
              <a:rPr lang="en-US" dirty="0"/>
              <a:t> using synthetic data that simulates heart rate and SpO2 measurements. Here's what we discovered:</a:t>
            </a:r>
          </a:p>
          <a:p>
            <a:pPr>
              <a:buFont typeface="+mj-lt"/>
              <a:buAutoNum type="arabicPeriod"/>
            </a:pPr>
            <a:r>
              <a:rPr lang="en-US" b="1" dirty="0"/>
              <a:t>Synthetic Data</a:t>
            </a:r>
            <a:r>
              <a:rPr lang="en-US" dirty="0"/>
              <a:t>:</a:t>
            </a:r>
          </a:p>
          <a:p>
            <a:pPr marL="742950" lvl="1" indent="-285750">
              <a:buFont typeface="+mj-lt"/>
              <a:buAutoNum type="arabicPeriod"/>
            </a:pPr>
            <a:r>
              <a:rPr lang="en-US" dirty="0"/>
              <a:t>Normal activities: Heart rate ~ 70 bpm, SpO2 ~ 98%.</a:t>
            </a:r>
          </a:p>
          <a:p>
            <a:pPr marL="742950" lvl="1" indent="-285750">
              <a:buFont typeface="+mj-lt"/>
              <a:buAutoNum type="arabicPeriod"/>
            </a:pPr>
            <a:r>
              <a:rPr lang="en-US" dirty="0"/>
              <a:t>Fall scenarios: Elevated heart rate ~ 90 bpm, slightly lower SpO2 ~ 95%.</a:t>
            </a:r>
          </a:p>
          <a:p>
            <a:pPr>
              <a:buFont typeface="+mj-lt"/>
              <a:buAutoNum type="arabicPeriod"/>
            </a:pPr>
            <a:r>
              <a:rPr lang="en-US" b="1" dirty="0"/>
              <a:t>Model Performance</a:t>
            </a:r>
            <a:r>
              <a:rPr lang="en-US" dirty="0"/>
              <a:t>:</a:t>
            </a:r>
          </a:p>
          <a:p>
            <a:pPr marL="742950" lvl="1" indent="-285750">
              <a:buFont typeface="+mj-lt"/>
              <a:buAutoNum type="arabicPeriod"/>
            </a:pPr>
            <a:r>
              <a:rPr lang="en-US" dirty="0"/>
              <a:t>The Random Forest model accurately distinguishes between "fall" and "no fall" based on these features.</a:t>
            </a:r>
          </a:p>
          <a:p>
            <a:pPr>
              <a:buFont typeface="+mj-lt"/>
              <a:buAutoNum type="arabicPeriod"/>
            </a:pPr>
            <a:r>
              <a:rPr lang="en-US" b="1" dirty="0"/>
              <a:t>Visualization</a:t>
            </a:r>
            <a:r>
              <a:rPr lang="en-US" dirty="0"/>
              <a:t>:</a:t>
            </a:r>
          </a:p>
          <a:p>
            <a:pPr marL="742950" lvl="1" indent="-285750">
              <a:buFont typeface="+mj-lt"/>
              <a:buAutoNum type="arabicPeriod"/>
            </a:pPr>
            <a:r>
              <a:rPr lang="en-US" dirty="0"/>
              <a:t>Scatter plots reveal clear separations between fall and no-fall cases, aiding model interpretability.</a:t>
            </a:r>
          </a:p>
          <a:p>
            <a:pPr>
              <a:buFont typeface="+mj-lt"/>
              <a:buAutoNum type="arabicPeriod"/>
            </a:pPr>
            <a:r>
              <a:rPr lang="en-US" b="1" dirty="0"/>
              <a:t>Real-Time Application</a:t>
            </a:r>
            <a:r>
              <a:rPr lang="en-US" dirty="0"/>
              <a:t>:</a:t>
            </a:r>
          </a:p>
          <a:p>
            <a:pPr marL="742950" lvl="1" indent="-285750">
              <a:buFont typeface="+mj-lt"/>
              <a:buAutoNum type="arabicPeriod"/>
            </a:pPr>
            <a:r>
              <a:rPr lang="en-US" dirty="0"/>
              <a:t>The model can handle live predictions, making it feasible for wearable devices or medical applications.</a:t>
            </a:r>
          </a:p>
          <a:p>
            <a:endParaRPr lang="en-IN" dirty="0"/>
          </a:p>
        </p:txBody>
      </p:sp>
      <p:sp>
        <p:nvSpPr>
          <p:cNvPr id="2" name="Slide Number Placeholder 1">
            <a:extLst>
              <a:ext uri="{FF2B5EF4-FFF2-40B4-BE49-F238E27FC236}">
                <a16:creationId xmlns:a16="http://schemas.microsoft.com/office/drawing/2014/main" id="{BE6D7A7F-1195-A2C4-1FB9-2CB562C116F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16</a:t>
            </a:fld>
            <a:endParaRPr lang="en-IN"/>
          </a:p>
        </p:txBody>
      </p:sp>
      <p:pic>
        <p:nvPicPr>
          <p:cNvPr id="5" name="Picture 4">
            <a:extLst>
              <a:ext uri="{FF2B5EF4-FFF2-40B4-BE49-F238E27FC236}">
                <a16:creationId xmlns:a16="http://schemas.microsoft.com/office/drawing/2014/main" id="{4E920A11-7361-1620-1C66-15447BAD68A1}"/>
              </a:ext>
            </a:extLst>
          </p:cNvPr>
          <p:cNvPicPr>
            <a:picLocks noChangeAspect="1"/>
          </p:cNvPicPr>
          <p:nvPr/>
        </p:nvPicPr>
        <p:blipFill>
          <a:blip r:embed="rId2"/>
          <a:stretch>
            <a:fillRect/>
          </a:stretch>
        </p:blipFill>
        <p:spPr>
          <a:xfrm>
            <a:off x="6415727" y="1339822"/>
            <a:ext cx="5638800" cy="4572000"/>
          </a:xfrm>
          <a:prstGeom prst="rect">
            <a:avLst/>
          </a:prstGeom>
        </p:spPr>
      </p:pic>
    </p:spTree>
    <p:extLst>
      <p:ext uri="{BB962C8B-B14F-4D97-AF65-F5344CB8AC3E}">
        <p14:creationId xmlns:p14="http://schemas.microsoft.com/office/powerpoint/2010/main" val="305087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17</a:t>
            </a:fld>
            <a:endParaRPr/>
          </a:p>
        </p:txBody>
      </p:sp>
      <p:pic>
        <p:nvPicPr>
          <p:cNvPr id="200" name="Google Shape;200;p23"/>
          <p:cNvPicPr preferRelativeResize="0"/>
          <p:nvPr/>
        </p:nvPicPr>
        <p:blipFill rotWithShape="1">
          <a:blip r:embed="rId3">
            <a:alphaModFix/>
          </a:blip>
          <a:srcRect/>
          <a:stretch/>
        </p:blipFill>
        <p:spPr>
          <a:xfrm>
            <a:off x="130629" y="971998"/>
            <a:ext cx="11266322" cy="5802026"/>
          </a:xfrm>
          <a:prstGeom prst="rect">
            <a:avLst/>
          </a:prstGeom>
          <a:noFill/>
          <a:ln>
            <a:noFill/>
          </a:ln>
        </p:spPr>
      </p:pic>
      <p:sp>
        <p:nvSpPr>
          <p:cNvPr id="3" name="TextBox 2">
            <a:extLst>
              <a:ext uri="{FF2B5EF4-FFF2-40B4-BE49-F238E27FC236}">
                <a16:creationId xmlns:a16="http://schemas.microsoft.com/office/drawing/2014/main" id="{1B40A428-3AEB-243C-5B0B-1B92F99CE60F}"/>
              </a:ext>
            </a:extLst>
          </p:cNvPr>
          <p:cNvSpPr txBox="1"/>
          <p:nvPr/>
        </p:nvSpPr>
        <p:spPr>
          <a:xfrm>
            <a:off x="130629" y="295729"/>
            <a:ext cx="6097554" cy="399405"/>
          </a:xfrm>
          <a:prstGeom prst="rect">
            <a:avLst/>
          </a:prstGeom>
          <a:noFill/>
        </p:spPr>
        <p:txBody>
          <a:bodyPr wrap="square">
            <a:spAutoFit/>
          </a:bodyPr>
          <a:lstStyle/>
          <a:p>
            <a:pPr marL="0" marR="0" lvl="0" indent="0" algn="l" rtl="0">
              <a:lnSpc>
                <a:spcPct val="107000"/>
              </a:lnSpc>
              <a:spcBef>
                <a:spcPts val="800"/>
              </a:spcBef>
              <a:spcAft>
                <a:spcPts val="0"/>
              </a:spcAft>
              <a:buNone/>
            </a:pPr>
            <a:r>
              <a:rPr lang="en-US" sz="2000" dirty="0">
                <a:latin typeface="Times New Roman" panose="02020603050405020304" pitchFamily="18" charset="0"/>
                <a:cs typeface="Times New Roman" panose="02020603050405020304" pitchFamily="18" charset="0"/>
              </a:rPr>
              <a:t>USER INTERFACE SCREENSHOT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4"/>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18</a:t>
            </a:fld>
            <a:endParaRPr/>
          </a:p>
        </p:txBody>
      </p:sp>
      <p:sp>
        <p:nvSpPr>
          <p:cNvPr id="206" name="Google Shape;206;p24"/>
          <p:cNvSpPr txBox="1"/>
          <p:nvPr/>
        </p:nvSpPr>
        <p:spPr>
          <a:xfrm>
            <a:off x="251927" y="513184"/>
            <a:ext cx="8917731" cy="4915536"/>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2400" b="1" dirty="0">
                <a:solidFill>
                  <a:schemeClr val="lt1"/>
                </a:solidFill>
                <a:latin typeface="Times New Roman" panose="02020603050405020304" pitchFamily="18" charset="0"/>
                <a:ea typeface="Times New Roman"/>
                <a:cs typeface="Times New Roman" panose="02020603050405020304" pitchFamily="18" charset="0"/>
                <a:sym typeface="Times New Roman"/>
              </a:rPr>
              <a:t>Fall Detection Algorithm</a:t>
            </a:r>
            <a:endParaRPr sz="2400" dirty="0">
              <a:solidFill>
                <a:schemeClr val="lt1"/>
              </a:solidFill>
              <a:latin typeface="Times New Roman" panose="02020603050405020304" pitchFamily="18" charset="0"/>
              <a:ea typeface="Times New Roman"/>
              <a:cs typeface="Times New Roman" panose="02020603050405020304" pitchFamily="18" charset="0"/>
              <a:sym typeface="Times New Roman"/>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dirty="0">
                <a:solidFill>
                  <a:schemeClr val="lt1"/>
                </a:solidFill>
                <a:latin typeface="Times New Roman" panose="02020603050405020304" pitchFamily="18" charset="0"/>
                <a:ea typeface="Times New Roman"/>
                <a:cs typeface="Times New Roman" panose="02020603050405020304" pitchFamily="18" charset="0"/>
                <a:sym typeface="Times New Roman"/>
              </a:rPr>
              <a:t>YOLOv5:</a:t>
            </a:r>
            <a:r>
              <a:rPr lang="en-IN" sz="2000" dirty="0">
                <a:solidFill>
                  <a:schemeClr val="lt1"/>
                </a:solidFill>
                <a:latin typeface="Times New Roman" panose="02020603050405020304" pitchFamily="18" charset="0"/>
                <a:ea typeface="Times New Roman"/>
                <a:cs typeface="Times New Roman" panose="02020603050405020304" pitchFamily="18" charset="0"/>
                <a:sym typeface="Times New Roman"/>
              </a:rPr>
              <a:t> The YOLOv5 object detection model is employed to detect human figures in video frames.</a:t>
            </a:r>
          </a:p>
          <a:p>
            <a:pPr marL="342900" indent="-342900">
              <a:lnSpc>
                <a:spcPct val="107000"/>
              </a:lnSpc>
              <a:spcBef>
                <a:spcPts val="800"/>
              </a:spcBef>
              <a:buClr>
                <a:schemeClr val="lt1"/>
              </a:buClr>
              <a:buSzPts val="1000"/>
              <a:buFont typeface="Noto Sans Symbols"/>
              <a:buChar char="∙"/>
            </a:pPr>
            <a:r>
              <a:rPr lang="en-US" sz="2000" b="1" dirty="0">
                <a:solidFill>
                  <a:schemeClr val="lt1"/>
                </a:solidFill>
                <a:latin typeface="Times New Roman" panose="02020603050405020304" pitchFamily="18" charset="0"/>
                <a:cs typeface="Times New Roman" panose="02020603050405020304" pitchFamily="18" charset="0"/>
                <a:sym typeface="Times New Roman"/>
              </a:rPr>
              <a:t>Fall detection dataset: </a:t>
            </a:r>
            <a:r>
              <a:rPr lang="en-US" sz="2000" dirty="0">
                <a:solidFill>
                  <a:schemeClr val="lt1"/>
                </a:solidFill>
                <a:latin typeface="Times New Roman" panose="02020603050405020304" pitchFamily="18" charset="0"/>
                <a:cs typeface="Times New Roman" panose="02020603050405020304" pitchFamily="18" charset="0"/>
                <a:sym typeface="Times New Roman"/>
              </a:rPr>
              <a:t>we had</a:t>
            </a:r>
            <a:r>
              <a:rPr lang="en-US" sz="2000" b="1" dirty="0">
                <a:solidFill>
                  <a:schemeClr val="lt1"/>
                </a:solidFill>
                <a:latin typeface="Times New Roman" panose="02020603050405020304" pitchFamily="18" charset="0"/>
                <a:cs typeface="Times New Roman" panose="02020603050405020304" pitchFamily="18" charset="0"/>
                <a:sym typeface="Times New Roman"/>
              </a:rPr>
              <a:t> </a:t>
            </a:r>
            <a:r>
              <a:rPr lang="en-US" sz="2000" dirty="0">
                <a:solidFill>
                  <a:schemeClr val="lt1"/>
                </a:solidFill>
                <a:latin typeface="Times New Roman" panose="02020603050405020304" pitchFamily="18" charset="0"/>
                <a:cs typeface="Times New Roman" panose="02020603050405020304" pitchFamily="18" charset="0"/>
                <a:sym typeface="Times New Roman"/>
              </a:rPr>
              <a:t>gathered images from various sources and created our own custom fall detection dataset with two directories of images and labels. Images directories consist of two subdirectories train (374 images) which is used for training and Val (111 images) for validation. Labels directory consists of two subdirectories train and Val here in this directory we have text files with labels of that particular image.</a:t>
            </a:r>
            <a:endParaRPr sz="2000" dirty="0">
              <a:latin typeface="Times New Roman" panose="02020603050405020304" pitchFamily="18" charset="0"/>
              <a:cs typeface="Times New Roman" panose="02020603050405020304" pitchFamily="18" charset="0"/>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dirty="0">
                <a:solidFill>
                  <a:schemeClr val="lt1"/>
                </a:solidFill>
                <a:latin typeface="Times New Roman" panose="02020603050405020304" pitchFamily="18" charset="0"/>
                <a:ea typeface="Times New Roman"/>
                <a:cs typeface="Times New Roman" panose="02020603050405020304" pitchFamily="18" charset="0"/>
                <a:sym typeface="Times New Roman"/>
              </a:rPr>
              <a:t>Fall Detection Logic:</a:t>
            </a:r>
            <a:r>
              <a:rPr lang="en-IN" sz="2000" dirty="0">
                <a:solidFill>
                  <a:schemeClr val="lt1"/>
                </a:solidFill>
                <a:latin typeface="Times New Roman" panose="02020603050405020304" pitchFamily="18" charset="0"/>
                <a:ea typeface="Times New Roman"/>
                <a:cs typeface="Times New Roman" panose="02020603050405020304" pitchFamily="18" charset="0"/>
                <a:sym typeface="Times New Roman"/>
              </a:rPr>
              <a:t> A set of rules is defined to identify fall patterns based on human pose and motion. </a:t>
            </a:r>
            <a:endParaRPr sz="2000" dirty="0">
              <a:latin typeface="Times New Roman" panose="02020603050405020304" pitchFamily="18" charset="0"/>
              <a:cs typeface="Times New Roman" panose="02020603050405020304" pitchFamily="18" charset="0"/>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dirty="0">
                <a:solidFill>
                  <a:schemeClr val="lt1"/>
                </a:solidFill>
                <a:latin typeface="Times New Roman" panose="02020603050405020304" pitchFamily="18" charset="0"/>
                <a:ea typeface="Times New Roman"/>
                <a:cs typeface="Times New Roman" panose="02020603050405020304" pitchFamily="18" charset="0"/>
                <a:sym typeface="Times New Roman"/>
              </a:rPr>
              <a:t>Threshold-Based Detection:</a:t>
            </a:r>
            <a:r>
              <a:rPr lang="en-IN" sz="2000" dirty="0">
                <a:solidFill>
                  <a:schemeClr val="lt1"/>
                </a:solidFill>
                <a:latin typeface="Times New Roman" panose="02020603050405020304" pitchFamily="18" charset="0"/>
                <a:ea typeface="Times New Roman"/>
                <a:cs typeface="Times New Roman" panose="02020603050405020304" pitchFamily="18" charset="0"/>
                <a:sym typeface="Times New Roman"/>
              </a:rPr>
              <a:t> A threshold value is set for acceleration and gyroscope data to trigger a fall alarm.</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8AB0FEB-C6FF-9C6C-9AD7-C83B5C63E91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19</a:t>
            </a:fld>
            <a:endParaRPr lang="en-IN"/>
          </a:p>
        </p:txBody>
      </p:sp>
      <p:pic>
        <p:nvPicPr>
          <p:cNvPr id="3" name="Picture 2">
            <a:extLst>
              <a:ext uri="{FF2B5EF4-FFF2-40B4-BE49-F238E27FC236}">
                <a16:creationId xmlns:a16="http://schemas.microsoft.com/office/drawing/2014/main" id="{D8A73176-5535-F22E-B481-BDA4E99860F9}"/>
              </a:ext>
            </a:extLst>
          </p:cNvPr>
          <p:cNvPicPr>
            <a:picLocks noChangeAspect="1"/>
          </p:cNvPicPr>
          <p:nvPr/>
        </p:nvPicPr>
        <p:blipFill>
          <a:blip r:embed="rId2"/>
          <a:stretch>
            <a:fillRect/>
          </a:stretch>
        </p:blipFill>
        <p:spPr>
          <a:xfrm>
            <a:off x="317240" y="592846"/>
            <a:ext cx="8075871" cy="6157852"/>
          </a:xfrm>
          <a:prstGeom prst="rect">
            <a:avLst/>
          </a:prstGeom>
        </p:spPr>
      </p:pic>
      <p:sp>
        <p:nvSpPr>
          <p:cNvPr id="5" name="TextBox 4">
            <a:extLst>
              <a:ext uri="{FF2B5EF4-FFF2-40B4-BE49-F238E27FC236}">
                <a16:creationId xmlns:a16="http://schemas.microsoft.com/office/drawing/2014/main" id="{8FF9BC13-2D36-C1EF-EA72-BB563760E423}"/>
              </a:ext>
            </a:extLst>
          </p:cNvPr>
          <p:cNvSpPr txBox="1"/>
          <p:nvPr/>
        </p:nvSpPr>
        <p:spPr>
          <a:xfrm>
            <a:off x="226495" y="107302"/>
            <a:ext cx="6097554" cy="369332"/>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FALL DETECTION SCREENSHOTS</a:t>
            </a:r>
            <a:endParaRPr lang="en-IN" dirty="0"/>
          </a:p>
        </p:txBody>
      </p:sp>
    </p:spTree>
    <p:extLst>
      <p:ext uri="{BB962C8B-B14F-4D97-AF65-F5344CB8AC3E}">
        <p14:creationId xmlns:p14="http://schemas.microsoft.com/office/powerpoint/2010/main" val="1239583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4"/>
          <p:cNvSpPr txBox="1">
            <a:spLocks noGrp="1"/>
          </p:cNvSpPr>
          <p:nvPr>
            <p:ph type="title"/>
          </p:nvPr>
        </p:nvSpPr>
        <p:spPr>
          <a:xfrm>
            <a:off x="357641" y="152412"/>
            <a:ext cx="8534400" cy="15072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600"/>
              <a:buFont typeface="Times New Roman"/>
              <a:buNone/>
            </a:pPr>
            <a:r>
              <a:rPr lang="en-IN" b="1">
                <a:latin typeface="Times New Roman"/>
                <a:ea typeface="Times New Roman"/>
                <a:cs typeface="Times New Roman"/>
                <a:sym typeface="Times New Roman"/>
              </a:rPr>
              <a:t>INTRODUCTION</a:t>
            </a:r>
            <a:endParaRPr/>
          </a:p>
        </p:txBody>
      </p:sp>
      <p:sp>
        <p:nvSpPr>
          <p:cNvPr id="141" name="Google Shape;141;p14"/>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2</a:t>
            </a:fld>
            <a:endParaRPr/>
          </a:p>
        </p:txBody>
      </p:sp>
      <p:sp>
        <p:nvSpPr>
          <p:cNvPr id="140" name="Google Shape;140;p14"/>
          <p:cNvSpPr txBox="1"/>
          <p:nvPr/>
        </p:nvSpPr>
        <p:spPr>
          <a:xfrm>
            <a:off x="357651" y="1306175"/>
            <a:ext cx="10830000" cy="4682400"/>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2000">
                <a:solidFill>
                  <a:schemeClr val="lt1"/>
                </a:solidFill>
                <a:latin typeface="Times New Roman"/>
                <a:ea typeface="Times New Roman"/>
                <a:cs typeface="Times New Roman"/>
                <a:sym typeface="Times New Roman"/>
              </a:rPr>
              <a:t>The increasing global aging population presents a growing concern for the safety and well-being of elderly individuals. Falls are a significant health risk for older adults, often leading to severe injuries, hospitalization, and reduced quality of life. Traditional fall detection systems often rely on wearable devices or pressure sensors, which can be inconvenient and prone to false alarms. To address these limitations, this project proposes an innovative IoT-based fall detection system that leverages the power of computer vision and machine learning. By integrating a YOLOv5 object detection model with an MPU6050 sensor and an ESP8266 Wi-Fi module, the system aims to accurately detect falls in real-time and trigger immediate alerts to caregivers or emergency services. Additionally, the system incorporates a patient health monitoring component, utilizing a variety of sensors to track vital parameters such as heart rate, blood oxygen levels, and body temperature. This comprehensive approach ensures that elderly individuals receive timely assistance in case of a fall and continuous monitoring of their overall health status. By combining advanced technology with user-friendly design, this project seeks to empower older adults to live independently with peace of mind, while providing their caregivers with essential tools to safeguard their well-being.</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EDDCDE8-538B-ED4B-C2D9-47146A407A9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20</a:t>
            </a:fld>
            <a:endParaRPr lang="en-IN"/>
          </a:p>
        </p:txBody>
      </p:sp>
      <p:pic>
        <p:nvPicPr>
          <p:cNvPr id="3" name="Picture 2">
            <a:extLst>
              <a:ext uri="{FF2B5EF4-FFF2-40B4-BE49-F238E27FC236}">
                <a16:creationId xmlns:a16="http://schemas.microsoft.com/office/drawing/2014/main" id="{DAA6A9F5-BDB2-0B1D-A029-FEACB24CA98F}"/>
              </a:ext>
            </a:extLst>
          </p:cNvPr>
          <p:cNvPicPr>
            <a:picLocks noChangeAspect="1"/>
          </p:cNvPicPr>
          <p:nvPr/>
        </p:nvPicPr>
        <p:blipFill>
          <a:blip r:embed="rId2"/>
          <a:stretch>
            <a:fillRect/>
          </a:stretch>
        </p:blipFill>
        <p:spPr>
          <a:xfrm>
            <a:off x="1122004" y="567604"/>
            <a:ext cx="6249180" cy="6025246"/>
          </a:xfrm>
          <a:prstGeom prst="rect">
            <a:avLst/>
          </a:prstGeom>
        </p:spPr>
      </p:pic>
      <p:sp>
        <p:nvSpPr>
          <p:cNvPr id="4" name="TextBox 3">
            <a:extLst>
              <a:ext uri="{FF2B5EF4-FFF2-40B4-BE49-F238E27FC236}">
                <a16:creationId xmlns:a16="http://schemas.microsoft.com/office/drawing/2014/main" id="{26963957-D8B8-151A-A7C5-5E554BCBB831}"/>
              </a:ext>
            </a:extLst>
          </p:cNvPr>
          <p:cNvSpPr txBox="1"/>
          <p:nvPr/>
        </p:nvSpPr>
        <p:spPr>
          <a:xfrm>
            <a:off x="226495" y="107302"/>
            <a:ext cx="6097554" cy="369332"/>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FALL DETECTION SCREENSHOTS</a:t>
            </a:r>
            <a:endParaRPr lang="en-IN" dirty="0"/>
          </a:p>
        </p:txBody>
      </p:sp>
    </p:spTree>
    <p:extLst>
      <p:ext uri="{BB962C8B-B14F-4D97-AF65-F5344CB8AC3E}">
        <p14:creationId xmlns:p14="http://schemas.microsoft.com/office/powerpoint/2010/main" val="10533012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68C8B8-3B93-7682-B3ED-C06DC50B6DB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21</a:t>
            </a:fld>
            <a:endParaRPr lang="en-IN"/>
          </a:p>
        </p:txBody>
      </p:sp>
      <p:pic>
        <p:nvPicPr>
          <p:cNvPr id="3" name="Picture 2">
            <a:extLst>
              <a:ext uri="{FF2B5EF4-FFF2-40B4-BE49-F238E27FC236}">
                <a16:creationId xmlns:a16="http://schemas.microsoft.com/office/drawing/2014/main" id="{CA4C7F16-924C-B967-D40B-6D57F4F7DC36}"/>
              </a:ext>
            </a:extLst>
          </p:cNvPr>
          <p:cNvPicPr>
            <a:picLocks noChangeAspect="1"/>
          </p:cNvPicPr>
          <p:nvPr/>
        </p:nvPicPr>
        <p:blipFill>
          <a:blip r:embed="rId2"/>
          <a:stretch>
            <a:fillRect/>
          </a:stretch>
        </p:blipFill>
        <p:spPr>
          <a:xfrm>
            <a:off x="258695" y="679572"/>
            <a:ext cx="8992832" cy="5992879"/>
          </a:xfrm>
          <a:prstGeom prst="rect">
            <a:avLst/>
          </a:prstGeom>
        </p:spPr>
      </p:pic>
      <p:sp>
        <p:nvSpPr>
          <p:cNvPr id="4" name="TextBox 3">
            <a:extLst>
              <a:ext uri="{FF2B5EF4-FFF2-40B4-BE49-F238E27FC236}">
                <a16:creationId xmlns:a16="http://schemas.microsoft.com/office/drawing/2014/main" id="{F3CEE7F3-4B41-F67E-4119-4199B789001A}"/>
              </a:ext>
            </a:extLst>
          </p:cNvPr>
          <p:cNvSpPr txBox="1"/>
          <p:nvPr/>
        </p:nvSpPr>
        <p:spPr>
          <a:xfrm>
            <a:off x="226495" y="107302"/>
            <a:ext cx="6097554" cy="369332"/>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FALL DETECTION SCREENSHOTS</a:t>
            </a:r>
            <a:endParaRPr lang="en-IN" dirty="0"/>
          </a:p>
        </p:txBody>
      </p:sp>
    </p:spTree>
    <p:extLst>
      <p:ext uri="{BB962C8B-B14F-4D97-AF65-F5344CB8AC3E}">
        <p14:creationId xmlns:p14="http://schemas.microsoft.com/office/powerpoint/2010/main" val="6942312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5"/>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22</a:t>
            </a:fld>
            <a:endParaRPr/>
          </a:p>
        </p:txBody>
      </p:sp>
      <p:sp>
        <p:nvSpPr>
          <p:cNvPr id="212" name="Google Shape;212;p25"/>
          <p:cNvSpPr txBox="1"/>
          <p:nvPr/>
        </p:nvSpPr>
        <p:spPr>
          <a:xfrm>
            <a:off x="233265" y="539614"/>
            <a:ext cx="8777772" cy="2814810"/>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2800" b="1" dirty="0">
                <a:solidFill>
                  <a:schemeClr val="lt1"/>
                </a:solidFill>
                <a:latin typeface="Times New Roman"/>
                <a:ea typeface="Times New Roman"/>
                <a:cs typeface="Times New Roman"/>
                <a:sym typeface="Times New Roman"/>
              </a:rPr>
              <a:t>Fall Detection and Health Parameter Monitoring</a:t>
            </a:r>
            <a:endParaRPr sz="2800" dirty="0">
              <a:solidFill>
                <a:schemeClr val="lt1"/>
              </a:solidFill>
              <a:latin typeface="Times New Roman"/>
              <a:ea typeface="Times New Roman"/>
              <a:cs typeface="Times New Roman"/>
              <a:sym typeface="Times New Roman"/>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dirty="0">
                <a:solidFill>
                  <a:schemeClr val="lt1"/>
                </a:solidFill>
                <a:latin typeface="Times New Roman"/>
                <a:ea typeface="Times New Roman"/>
                <a:cs typeface="Times New Roman"/>
                <a:sym typeface="Times New Roman"/>
              </a:rPr>
              <a:t>Sensor Integration:</a:t>
            </a:r>
            <a:r>
              <a:rPr lang="en-IN" sz="2000" dirty="0">
                <a:solidFill>
                  <a:schemeClr val="lt1"/>
                </a:solidFill>
                <a:latin typeface="Times New Roman"/>
                <a:ea typeface="Times New Roman"/>
                <a:cs typeface="Times New Roman"/>
                <a:sym typeface="Times New Roman"/>
              </a:rPr>
              <a:t> The ESP8266 module is used to interface with various sensors, including temperature, humidity, heart rate, and blood oxygen level sensors. </a:t>
            </a:r>
            <a:endParaRPr dirty="0"/>
          </a:p>
          <a:p>
            <a:pPr marL="342900" marR="0" lvl="0" indent="-342900" algn="l" rtl="0">
              <a:lnSpc>
                <a:spcPct val="107000"/>
              </a:lnSpc>
              <a:spcBef>
                <a:spcPts val="800"/>
              </a:spcBef>
              <a:spcAft>
                <a:spcPts val="0"/>
              </a:spcAft>
              <a:buClr>
                <a:schemeClr val="lt1"/>
              </a:buClr>
              <a:buSzPts val="1000"/>
              <a:buFont typeface="Noto Sans Symbols"/>
              <a:buChar char="∙"/>
            </a:pPr>
            <a:r>
              <a:rPr lang="en-IN" sz="2000" b="1" dirty="0">
                <a:solidFill>
                  <a:schemeClr val="lt1"/>
                </a:solidFill>
                <a:latin typeface="Times New Roman"/>
                <a:ea typeface="Times New Roman"/>
                <a:cs typeface="Times New Roman"/>
                <a:sym typeface="Times New Roman"/>
              </a:rPr>
              <a:t>Data Visualization:</a:t>
            </a:r>
            <a:r>
              <a:rPr lang="en-IN" sz="2000" dirty="0">
                <a:solidFill>
                  <a:schemeClr val="lt1"/>
                </a:solidFill>
                <a:latin typeface="Times New Roman"/>
                <a:ea typeface="Times New Roman"/>
                <a:cs typeface="Times New Roman"/>
                <a:sym typeface="Times New Roman"/>
              </a:rPr>
              <a:t> The web application displays the collected health parameter data in a clear and concise manner.</a:t>
            </a:r>
            <a:endParaRPr dirty="0"/>
          </a:p>
          <a:p>
            <a:pPr marL="342900" marR="0" lvl="0" indent="-279400" algn="l" rtl="0">
              <a:lnSpc>
                <a:spcPct val="107000"/>
              </a:lnSpc>
              <a:spcBef>
                <a:spcPts val="800"/>
              </a:spcBef>
              <a:spcAft>
                <a:spcPts val="0"/>
              </a:spcAft>
              <a:buClr>
                <a:schemeClr val="lt1"/>
              </a:buClr>
              <a:buSzPts val="1000"/>
              <a:buFont typeface="Noto Sans Symbols"/>
              <a:buNone/>
            </a:pPr>
            <a:endParaRPr sz="2000" dirty="0">
              <a:solidFill>
                <a:schemeClr val="lt1"/>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6BAE5FF-A0B7-FDB1-869E-6E52D4661E1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23</a:t>
            </a:fld>
            <a:endParaRPr lang="en-IN"/>
          </a:p>
        </p:txBody>
      </p:sp>
      <p:sp>
        <p:nvSpPr>
          <p:cNvPr id="3" name="Rectangle 1">
            <a:extLst>
              <a:ext uri="{FF2B5EF4-FFF2-40B4-BE49-F238E27FC236}">
                <a16:creationId xmlns:a16="http://schemas.microsoft.com/office/drawing/2014/main" id="{E8EBF902-9E77-4069-AD1C-9F4A52C88825}"/>
              </a:ext>
            </a:extLst>
          </p:cNvPr>
          <p:cNvSpPr>
            <a:spLocks noChangeArrowheads="1"/>
          </p:cNvSpPr>
          <p:nvPr/>
        </p:nvSpPr>
        <p:spPr bwMode="auto">
          <a:xfrm>
            <a:off x="0" y="547560"/>
            <a:ext cx="11932611" cy="41242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Algorithm-Specific Thresholds: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Different algorithms use various thresholds and combinations of features to detect falls. Some common approaches include:   </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Threshold-Based Methods: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Set specific thresholds for acceleration and gyroscope values.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If these thresholds are exceeded for a certain duration, a fall is detected. </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Machine Learning-Based Methods: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Train a machine learning model on a dataset of fall and non-fall activities.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model learns to identify patterns in the sensor data that are characteristic of falls. </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Hybrid Approaches: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Combine threshold-based and machine learning techniques to improve accuracy and robustness.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129074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894784F-6B49-B7D6-49CB-3B012D6407E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24</a:t>
            </a:fld>
            <a:endParaRPr lang="en-IN"/>
          </a:p>
        </p:txBody>
      </p:sp>
      <p:sp>
        <p:nvSpPr>
          <p:cNvPr id="4" name="TextBox 3">
            <a:extLst>
              <a:ext uri="{FF2B5EF4-FFF2-40B4-BE49-F238E27FC236}">
                <a16:creationId xmlns:a16="http://schemas.microsoft.com/office/drawing/2014/main" id="{53126727-DADA-3DA7-6242-5ED90668031E}"/>
              </a:ext>
            </a:extLst>
          </p:cNvPr>
          <p:cNvSpPr txBox="1"/>
          <p:nvPr/>
        </p:nvSpPr>
        <p:spPr>
          <a:xfrm>
            <a:off x="131705" y="381266"/>
            <a:ext cx="6097554"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FALL DETECTION IOT PART</a:t>
            </a:r>
            <a:endParaRPr lang="en-IN" dirty="0"/>
          </a:p>
        </p:txBody>
      </p:sp>
      <p:pic>
        <p:nvPicPr>
          <p:cNvPr id="6" name="Picture 5">
            <a:extLst>
              <a:ext uri="{FF2B5EF4-FFF2-40B4-BE49-F238E27FC236}">
                <a16:creationId xmlns:a16="http://schemas.microsoft.com/office/drawing/2014/main" id="{AD9185A8-6C5E-0CF1-A353-3DE8CC9AE493}"/>
              </a:ext>
            </a:extLst>
          </p:cNvPr>
          <p:cNvPicPr>
            <a:picLocks noChangeAspect="1"/>
          </p:cNvPicPr>
          <p:nvPr/>
        </p:nvPicPr>
        <p:blipFill>
          <a:blip r:embed="rId2"/>
          <a:stretch>
            <a:fillRect/>
          </a:stretch>
        </p:blipFill>
        <p:spPr>
          <a:xfrm>
            <a:off x="7446906" y="2493560"/>
            <a:ext cx="4151046" cy="2529435"/>
          </a:xfrm>
          <a:prstGeom prst="rect">
            <a:avLst/>
          </a:prstGeom>
        </p:spPr>
      </p:pic>
      <p:pic>
        <p:nvPicPr>
          <p:cNvPr id="8" name="Picture 7">
            <a:extLst>
              <a:ext uri="{FF2B5EF4-FFF2-40B4-BE49-F238E27FC236}">
                <a16:creationId xmlns:a16="http://schemas.microsoft.com/office/drawing/2014/main" id="{7E361B49-9BA4-E131-00EA-EF883B94115B}"/>
              </a:ext>
            </a:extLst>
          </p:cNvPr>
          <p:cNvPicPr>
            <a:picLocks noChangeAspect="1"/>
          </p:cNvPicPr>
          <p:nvPr/>
        </p:nvPicPr>
        <p:blipFill>
          <a:blip r:embed="rId3"/>
          <a:stretch>
            <a:fillRect/>
          </a:stretch>
        </p:blipFill>
        <p:spPr>
          <a:xfrm rot="16200000">
            <a:off x="1331992" y="237667"/>
            <a:ext cx="5017009" cy="6668507"/>
          </a:xfrm>
          <a:prstGeom prst="rect">
            <a:avLst/>
          </a:prstGeom>
        </p:spPr>
      </p:pic>
      <p:sp>
        <p:nvSpPr>
          <p:cNvPr id="10" name="TextBox 9">
            <a:extLst>
              <a:ext uri="{FF2B5EF4-FFF2-40B4-BE49-F238E27FC236}">
                <a16:creationId xmlns:a16="http://schemas.microsoft.com/office/drawing/2014/main" id="{EBC22CAE-9BBF-6548-8346-AD644DA863E3}"/>
              </a:ext>
            </a:extLst>
          </p:cNvPr>
          <p:cNvSpPr txBox="1"/>
          <p:nvPr/>
        </p:nvSpPr>
        <p:spPr>
          <a:xfrm>
            <a:off x="8253930" y="5022995"/>
            <a:ext cx="6097554"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CIRCUIT DIAGRAM</a:t>
            </a:r>
            <a:endParaRPr lang="en-IN" dirty="0"/>
          </a:p>
        </p:txBody>
      </p:sp>
    </p:spTree>
    <p:extLst>
      <p:ext uri="{BB962C8B-B14F-4D97-AF65-F5344CB8AC3E}">
        <p14:creationId xmlns:p14="http://schemas.microsoft.com/office/powerpoint/2010/main" val="21632683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25AD344-F9C0-E884-12ED-A46EDF61B1C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25</a:t>
            </a:fld>
            <a:endParaRPr lang="en-IN"/>
          </a:p>
        </p:txBody>
      </p:sp>
      <p:sp>
        <p:nvSpPr>
          <p:cNvPr id="6" name="TextBox 5">
            <a:extLst>
              <a:ext uri="{FF2B5EF4-FFF2-40B4-BE49-F238E27FC236}">
                <a16:creationId xmlns:a16="http://schemas.microsoft.com/office/drawing/2014/main" id="{BFFD813C-786B-6531-BEE0-EF651C626161}"/>
              </a:ext>
            </a:extLst>
          </p:cNvPr>
          <p:cNvSpPr txBox="1"/>
          <p:nvPr/>
        </p:nvSpPr>
        <p:spPr>
          <a:xfrm>
            <a:off x="454867" y="310240"/>
            <a:ext cx="6097554"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ARDUINO IDE SETUP </a:t>
            </a:r>
            <a:endParaRPr lang="en-IN" dirty="0"/>
          </a:p>
        </p:txBody>
      </p:sp>
      <p:pic>
        <p:nvPicPr>
          <p:cNvPr id="10" name="Picture 9">
            <a:extLst>
              <a:ext uri="{FF2B5EF4-FFF2-40B4-BE49-F238E27FC236}">
                <a16:creationId xmlns:a16="http://schemas.microsoft.com/office/drawing/2014/main" id="{082225F8-5D11-7249-3AA5-D18F7038E7A7}"/>
              </a:ext>
            </a:extLst>
          </p:cNvPr>
          <p:cNvPicPr>
            <a:picLocks noChangeAspect="1"/>
          </p:cNvPicPr>
          <p:nvPr/>
        </p:nvPicPr>
        <p:blipFill>
          <a:blip r:embed="rId2"/>
          <a:stretch>
            <a:fillRect/>
          </a:stretch>
        </p:blipFill>
        <p:spPr>
          <a:xfrm>
            <a:off x="2813621" y="494906"/>
            <a:ext cx="7477600" cy="6343646"/>
          </a:xfrm>
          <a:prstGeom prst="rect">
            <a:avLst/>
          </a:prstGeom>
        </p:spPr>
      </p:pic>
    </p:spTree>
    <p:extLst>
      <p:ext uri="{BB962C8B-B14F-4D97-AF65-F5344CB8AC3E}">
        <p14:creationId xmlns:p14="http://schemas.microsoft.com/office/powerpoint/2010/main" val="17718672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B2F4E52-103A-10CE-BDD6-999A53C961C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26</a:t>
            </a:fld>
            <a:endParaRPr lang="en-IN"/>
          </a:p>
        </p:txBody>
      </p:sp>
      <p:pic>
        <p:nvPicPr>
          <p:cNvPr id="4" name="Picture 3">
            <a:extLst>
              <a:ext uri="{FF2B5EF4-FFF2-40B4-BE49-F238E27FC236}">
                <a16:creationId xmlns:a16="http://schemas.microsoft.com/office/drawing/2014/main" id="{05E249C3-3E72-EDDB-0201-02FE3CABE862}"/>
              </a:ext>
            </a:extLst>
          </p:cNvPr>
          <p:cNvPicPr>
            <a:picLocks noChangeAspect="1"/>
          </p:cNvPicPr>
          <p:nvPr/>
        </p:nvPicPr>
        <p:blipFill>
          <a:blip r:embed="rId2"/>
          <a:stretch>
            <a:fillRect/>
          </a:stretch>
        </p:blipFill>
        <p:spPr>
          <a:xfrm>
            <a:off x="712013" y="821093"/>
            <a:ext cx="9128632" cy="5861614"/>
          </a:xfrm>
          <a:prstGeom prst="rect">
            <a:avLst/>
          </a:prstGeom>
        </p:spPr>
      </p:pic>
      <p:sp>
        <p:nvSpPr>
          <p:cNvPr id="6" name="TextBox 5">
            <a:extLst>
              <a:ext uri="{FF2B5EF4-FFF2-40B4-BE49-F238E27FC236}">
                <a16:creationId xmlns:a16="http://schemas.microsoft.com/office/drawing/2014/main" id="{092BCAD4-6DE4-2B14-FFD6-403574FF36A0}"/>
              </a:ext>
            </a:extLst>
          </p:cNvPr>
          <p:cNvSpPr txBox="1"/>
          <p:nvPr/>
        </p:nvSpPr>
        <p:spPr>
          <a:xfrm>
            <a:off x="712013" y="295729"/>
            <a:ext cx="6097554"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IOT WEBDASHBOARD  </a:t>
            </a:r>
            <a:endParaRPr lang="en-IN" dirty="0"/>
          </a:p>
        </p:txBody>
      </p:sp>
    </p:spTree>
    <p:extLst>
      <p:ext uri="{BB962C8B-B14F-4D97-AF65-F5344CB8AC3E}">
        <p14:creationId xmlns:p14="http://schemas.microsoft.com/office/powerpoint/2010/main" val="4001754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16DBCC-D778-D675-9314-A331EFA41A5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5DDC2F-B7A7-02C8-7AA6-DB5E20F93A5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27</a:t>
            </a:fld>
            <a:endParaRPr lang="en-IN"/>
          </a:p>
        </p:txBody>
      </p:sp>
      <p:sp>
        <p:nvSpPr>
          <p:cNvPr id="6" name="TextBox 5">
            <a:extLst>
              <a:ext uri="{FF2B5EF4-FFF2-40B4-BE49-F238E27FC236}">
                <a16:creationId xmlns:a16="http://schemas.microsoft.com/office/drawing/2014/main" id="{0608EBD4-6809-F256-4D9A-9D72C6936B2B}"/>
              </a:ext>
            </a:extLst>
          </p:cNvPr>
          <p:cNvSpPr txBox="1"/>
          <p:nvPr/>
        </p:nvSpPr>
        <p:spPr>
          <a:xfrm>
            <a:off x="712013" y="295729"/>
            <a:ext cx="6097554"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FALL DETECTED MAIL   </a:t>
            </a:r>
            <a:endParaRPr lang="en-IN" dirty="0"/>
          </a:p>
        </p:txBody>
      </p:sp>
      <p:pic>
        <p:nvPicPr>
          <p:cNvPr id="5" name="Picture 4">
            <a:extLst>
              <a:ext uri="{FF2B5EF4-FFF2-40B4-BE49-F238E27FC236}">
                <a16:creationId xmlns:a16="http://schemas.microsoft.com/office/drawing/2014/main" id="{1FD8FE38-FC70-CE21-F57D-AF07855F6C98}"/>
              </a:ext>
            </a:extLst>
          </p:cNvPr>
          <p:cNvPicPr>
            <a:picLocks noChangeAspect="1"/>
          </p:cNvPicPr>
          <p:nvPr/>
        </p:nvPicPr>
        <p:blipFill>
          <a:blip r:embed="rId2"/>
          <a:stretch>
            <a:fillRect/>
          </a:stretch>
        </p:blipFill>
        <p:spPr>
          <a:xfrm>
            <a:off x="4150468" y="0"/>
            <a:ext cx="3891064" cy="6858000"/>
          </a:xfrm>
          <a:prstGeom prst="rect">
            <a:avLst/>
          </a:prstGeom>
        </p:spPr>
      </p:pic>
    </p:spTree>
    <p:extLst>
      <p:ext uri="{BB962C8B-B14F-4D97-AF65-F5344CB8AC3E}">
        <p14:creationId xmlns:p14="http://schemas.microsoft.com/office/powerpoint/2010/main" val="7539178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48B0C8-1693-65FE-84A4-1BC0101DECE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95C5726-AD0C-0A43-972B-B92F9D1CCE1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28</a:t>
            </a:fld>
            <a:endParaRPr lang="en-IN"/>
          </a:p>
        </p:txBody>
      </p:sp>
      <p:sp>
        <p:nvSpPr>
          <p:cNvPr id="6" name="TextBox 5">
            <a:extLst>
              <a:ext uri="{FF2B5EF4-FFF2-40B4-BE49-F238E27FC236}">
                <a16:creationId xmlns:a16="http://schemas.microsoft.com/office/drawing/2014/main" id="{F9A4BCA9-82AB-18FE-B86D-A1301F956BEB}"/>
              </a:ext>
            </a:extLst>
          </p:cNvPr>
          <p:cNvSpPr txBox="1"/>
          <p:nvPr/>
        </p:nvSpPr>
        <p:spPr>
          <a:xfrm>
            <a:off x="712013" y="295729"/>
            <a:ext cx="6097554" cy="646331"/>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FALL DETECTED MOBILE APP NOTIFICATION FOR </a:t>
            </a:r>
          </a:p>
          <a:p>
            <a:r>
              <a:rPr lang="en-US" dirty="0">
                <a:latin typeface="Times New Roman" panose="02020603050405020304" pitchFamily="18" charset="0"/>
                <a:cs typeface="Times New Roman" panose="02020603050405020304" pitchFamily="18" charset="0"/>
              </a:rPr>
              <a:t>CARETAKER   </a:t>
            </a:r>
            <a:endParaRPr lang="en-IN" dirty="0"/>
          </a:p>
        </p:txBody>
      </p:sp>
      <p:pic>
        <p:nvPicPr>
          <p:cNvPr id="4" name="Picture 3">
            <a:extLst>
              <a:ext uri="{FF2B5EF4-FFF2-40B4-BE49-F238E27FC236}">
                <a16:creationId xmlns:a16="http://schemas.microsoft.com/office/drawing/2014/main" id="{CA12AF2E-5DBD-B834-6989-C426D00B4EC1}"/>
              </a:ext>
            </a:extLst>
          </p:cNvPr>
          <p:cNvPicPr>
            <a:picLocks noChangeAspect="1"/>
          </p:cNvPicPr>
          <p:nvPr/>
        </p:nvPicPr>
        <p:blipFill>
          <a:blip r:embed="rId2"/>
          <a:stretch>
            <a:fillRect/>
          </a:stretch>
        </p:blipFill>
        <p:spPr>
          <a:xfrm>
            <a:off x="4474193" y="679572"/>
            <a:ext cx="2737907" cy="6131532"/>
          </a:xfrm>
          <a:prstGeom prst="rect">
            <a:avLst/>
          </a:prstGeom>
        </p:spPr>
      </p:pic>
    </p:spTree>
    <p:extLst>
      <p:ext uri="{BB962C8B-B14F-4D97-AF65-F5344CB8AC3E}">
        <p14:creationId xmlns:p14="http://schemas.microsoft.com/office/powerpoint/2010/main" val="3728907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6"/>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29</a:t>
            </a:fld>
            <a:endParaRPr/>
          </a:p>
        </p:txBody>
      </p:sp>
      <p:sp>
        <p:nvSpPr>
          <p:cNvPr id="218" name="Google Shape;218;p26"/>
          <p:cNvSpPr txBox="1"/>
          <p:nvPr/>
        </p:nvSpPr>
        <p:spPr>
          <a:xfrm>
            <a:off x="289249" y="438539"/>
            <a:ext cx="9554547" cy="2880725"/>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3200" b="1">
                <a:solidFill>
                  <a:schemeClr val="lt1"/>
                </a:solidFill>
                <a:latin typeface="Times New Roman"/>
                <a:ea typeface="Times New Roman"/>
                <a:cs typeface="Times New Roman"/>
                <a:sym typeface="Times New Roman"/>
              </a:rPr>
              <a:t>Results and Discussion</a:t>
            </a:r>
            <a:endParaRPr sz="3200">
              <a:solidFill>
                <a:schemeClr val="lt1"/>
              </a:solidFill>
              <a:latin typeface="Times New Roman"/>
              <a:ea typeface="Times New Roman"/>
              <a:cs typeface="Times New Roman"/>
              <a:sym typeface="Times New Roman"/>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a:solidFill>
                  <a:schemeClr val="lt1"/>
                </a:solidFill>
                <a:latin typeface="Times New Roman"/>
                <a:ea typeface="Times New Roman"/>
                <a:cs typeface="Times New Roman"/>
                <a:sym typeface="Times New Roman"/>
              </a:rPr>
              <a:t>Fall Detection Accuracy:</a:t>
            </a:r>
            <a:r>
              <a:rPr lang="en-IN" sz="2000">
                <a:solidFill>
                  <a:schemeClr val="lt1"/>
                </a:solidFill>
                <a:latin typeface="Times New Roman"/>
                <a:ea typeface="Times New Roman"/>
                <a:cs typeface="Times New Roman"/>
                <a:sym typeface="Times New Roman"/>
              </a:rPr>
              <a:t> The YOLOv5 model achieved high accuracy in detecting falls, with a low false positive rate.</a:t>
            </a:r>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a:solidFill>
                  <a:schemeClr val="lt1"/>
                </a:solidFill>
                <a:latin typeface="Times New Roman"/>
                <a:ea typeface="Times New Roman"/>
                <a:cs typeface="Times New Roman"/>
                <a:sym typeface="Times New Roman"/>
              </a:rPr>
              <a:t>Health Parameter Monitoring Accuracy:</a:t>
            </a:r>
            <a:r>
              <a:rPr lang="en-IN" sz="2000">
                <a:solidFill>
                  <a:schemeClr val="lt1"/>
                </a:solidFill>
                <a:latin typeface="Times New Roman"/>
                <a:ea typeface="Times New Roman"/>
                <a:cs typeface="Times New Roman"/>
                <a:sym typeface="Times New Roman"/>
              </a:rPr>
              <a:t> The sensor readings were accurate and reliable, providing valuable insights into the elderly person's health status.</a:t>
            </a:r>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a:solidFill>
                  <a:schemeClr val="lt1"/>
                </a:solidFill>
                <a:latin typeface="Times New Roman"/>
                <a:ea typeface="Times New Roman"/>
                <a:cs typeface="Times New Roman"/>
                <a:sym typeface="Times New Roman"/>
              </a:rPr>
              <a:t>User Interface Usability:</a:t>
            </a:r>
            <a:r>
              <a:rPr lang="en-IN" sz="2000">
                <a:solidFill>
                  <a:schemeClr val="lt1"/>
                </a:solidFill>
                <a:latin typeface="Times New Roman"/>
                <a:ea typeface="Times New Roman"/>
                <a:cs typeface="Times New Roman"/>
                <a:sym typeface="Times New Roman"/>
              </a:rPr>
              <a:t> The web application provided an intuitive and user-friendly interface for monitoring and controlling the system.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478939" y="111275"/>
            <a:ext cx="8534400" cy="150706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600"/>
              <a:buFont typeface="Times New Roman"/>
              <a:buNone/>
            </a:pPr>
            <a:r>
              <a:rPr lang="en-IN" sz="3600" b="1">
                <a:latin typeface="Times New Roman"/>
                <a:ea typeface="Times New Roman"/>
                <a:cs typeface="Times New Roman"/>
                <a:sym typeface="Times New Roman"/>
              </a:rPr>
              <a:t>PROBLEM STATEMENT </a:t>
            </a:r>
            <a:endParaRPr>
              <a:latin typeface="Times New Roman"/>
              <a:ea typeface="Times New Roman"/>
              <a:cs typeface="Times New Roman"/>
              <a:sym typeface="Times New Roman"/>
            </a:endParaRPr>
          </a:p>
        </p:txBody>
      </p:sp>
      <p:sp>
        <p:nvSpPr>
          <p:cNvPr id="148" name="Google Shape;148;p15"/>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3</a:t>
            </a:fld>
            <a:endParaRPr/>
          </a:p>
        </p:txBody>
      </p:sp>
      <p:sp>
        <p:nvSpPr>
          <p:cNvPr id="147" name="Google Shape;147;p15"/>
          <p:cNvSpPr txBox="1"/>
          <p:nvPr/>
        </p:nvSpPr>
        <p:spPr>
          <a:xfrm>
            <a:off x="510009" y="1184988"/>
            <a:ext cx="8609821" cy="2704651"/>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2000">
                <a:solidFill>
                  <a:schemeClr val="lt1"/>
                </a:solidFill>
                <a:latin typeface="Times New Roman"/>
                <a:ea typeface="Times New Roman"/>
                <a:cs typeface="Times New Roman"/>
                <a:sym typeface="Times New Roman"/>
              </a:rPr>
              <a:t>Existing fall detection systems often face challenges related to accuracy, reliability, and user convenience. Many systems rely on wearable devices or pressure sensors, which can be intrusive and uncomfortable for elderly individuals. Additionally, these systems may struggle to distinguish between actual falls and other movements, leading to false alarms and unnecessary interventions. To address these limitations, there is a need for a robust and non-intrusive fall detection system that can accurately identify falls in real-time and trigger appropriate responses.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8E9859-3B9A-2B6E-1F3C-2746BDA4261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30</a:t>
            </a:fld>
            <a:endParaRPr lang="en-IN"/>
          </a:p>
        </p:txBody>
      </p:sp>
      <p:pic>
        <p:nvPicPr>
          <p:cNvPr id="4" name="Picture 3">
            <a:extLst>
              <a:ext uri="{FF2B5EF4-FFF2-40B4-BE49-F238E27FC236}">
                <a16:creationId xmlns:a16="http://schemas.microsoft.com/office/drawing/2014/main" id="{A07A21A1-4892-A98F-D9BF-3B2B511A6CBC}"/>
              </a:ext>
            </a:extLst>
          </p:cNvPr>
          <p:cNvPicPr>
            <a:picLocks noChangeAspect="1"/>
          </p:cNvPicPr>
          <p:nvPr/>
        </p:nvPicPr>
        <p:blipFill>
          <a:blip r:embed="rId2"/>
          <a:stretch>
            <a:fillRect/>
          </a:stretch>
        </p:blipFill>
        <p:spPr>
          <a:xfrm>
            <a:off x="177282" y="634650"/>
            <a:ext cx="8123628" cy="6092721"/>
          </a:xfrm>
          <a:prstGeom prst="rect">
            <a:avLst/>
          </a:prstGeom>
        </p:spPr>
      </p:pic>
      <p:sp>
        <p:nvSpPr>
          <p:cNvPr id="5" name="TextBox 4">
            <a:extLst>
              <a:ext uri="{FF2B5EF4-FFF2-40B4-BE49-F238E27FC236}">
                <a16:creationId xmlns:a16="http://schemas.microsoft.com/office/drawing/2014/main" id="{E6DAB98C-8F32-0C87-D61C-0474EE607B8F}"/>
              </a:ext>
            </a:extLst>
          </p:cNvPr>
          <p:cNvSpPr txBox="1"/>
          <p:nvPr/>
        </p:nvSpPr>
        <p:spPr>
          <a:xfrm>
            <a:off x="106575" y="130629"/>
            <a:ext cx="6146767" cy="646331"/>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OUTPUT SCREENSHOTS FOR ML MODEL</a:t>
            </a:r>
          </a:p>
          <a:p>
            <a:endParaRPr lang="en-IN" dirty="0"/>
          </a:p>
        </p:txBody>
      </p:sp>
    </p:spTree>
    <p:extLst>
      <p:ext uri="{BB962C8B-B14F-4D97-AF65-F5344CB8AC3E}">
        <p14:creationId xmlns:p14="http://schemas.microsoft.com/office/powerpoint/2010/main" val="32654713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C79D345-6E8F-AC2C-0307-B16D3F50DBC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31</a:t>
            </a:fld>
            <a:endParaRPr lang="en-IN"/>
          </a:p>
        </p:txBody>
      </p:sp>
      <p:pic>
        <p:nvPicPr>
          <p:cNvPr id="3" name="Picture 2">
            <a:extLst>
              <a:ext uri="{FF2B5EF4-FFF2-40B4-BE49-F238E27FC236}">
                <a16:creationId xmlns:a16="http://schemas.microsoft.com/office/drawing/2014/main" id="{24E7B976-26AC-F833-99AA-F72AEF4586C6}"/>
              </a:ext>
            </a:extLst>
          </p:cNvPr>
          <p:cNvPicPr>
            <a:picLocks noChangeAspect="1"/>
          </p:cNvPicPr>
          <p:nvPr/>
        </p:nvPicPr>
        <p:blipFill>
          <a:blip r:embed="rId2"/>
          <a:stretch>
            <a:fillRect/>
          </a:stretch>
        </p:blipFill>
        <p:spPr>
          <a:xfrm>
            <a:off x="185283" y="980492"/>
            <a:ext cx="10167257" cy="5083629"/>
          </a:xfrm>
          <a:prstGeom prst="rect">
            <a:avLst/>
          </a:prstGeom>
        </p:spPr>
      </p:pic>
      <p:sp>
        <p:nvSpPr>
          <p:cNvPr id="4" name="TextBox 3">
            <a:extLst>
              <a:ext uri="{FF2B5EF4-FFF2-40B4-BE49-F238E27FC236}">
                <a16:creationId xmlns:a16="http://schemas.microsoft.com/office/drawing/2014/main" id="{11332DDB-B160-92E0-04E7-9132E7626DE0}"/>
              </a:ext>
            </a:extLst>
          </p:cNvPr>
          <p:cNvSpPr txBox="1"/>
          <p:nvPr/>
        </p:nvSpPr>
        <p:spPr>
          <a:xfrm>
            <a:off x="102637" y="185647"/>
            <a:ext cx="6146767" cy="646331"/>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OUTPUT SCREENSHOTS</a:t>
            </a:r>
          </a:p>
          <a:p>
            <a:endParaRPr lang="en-IN" dirty="0"/>
          </a:p>
        </p:txBody>
      </p:sp>
    </p:spTree>
    <p:extLst>
      <p:ext uri="{BB962C8B-B14F-4D97-AF65-F5344CB8AC3E}">
        <p14:creationId xmlns:p14="http://schemas.microsoft.com/office/powerpoint/2010/main" val="17867631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D0F7352-143B-447B-5D58-173D8ACCF44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32</a:t>
            </a:fld>
            <a:endParaRPr lang="en-IN"/>
          </a:p>
        </p:txBody>
      </p:sp>
      <p:pic>
        <p:nvPicPr>
          <p:cNvPr id="4" name="Picture 3">
            <a:extLst>
              <a:ext uri="{FF2B5EF4-FFF2-40B4-BE49-F238E27FC236}">
                <a16:creationId xmlns:a16="http://schemas.microsoft.com/office/drawing/2014/main" id="{AA32C3E5-DE55-C832-F274-ACB6213963B2}"/>
              </a:ext>
            </a:extLst>
          </p:cNvPr>
          <p:cNvPicPr>
            <a:picLocks noChangeAspect="1"/>
          </p:cNvPicPr>
          <p:nvPr/>
        </p:nvPicPr>
        <p:blipFill>
          <a:blip r:embed="rId2"/>
          <a:stretch>
            <a:fillRect/>
          </a:stretch>
        </p:blipFill>
        <p:spPr>
          <a:xfrm>
            <a:off x="391886" y="794658"/>
            <a:ext cx="5820746" cy="5820746"/>
          </a:xfrm>
          <a:prstGeom prst="rect">
            <a:avLst/>
          </a:prstGeom>
        </p:spPr>
      </p:pic>
      <p:sp>
        <p:nvSpPr>
          <p:cNvPr id="3" name="TextBox 2">
            <a:extLst>
              <a:ext uri="{FF2B5EF4-FFF2-40B4-BE49-F238E27FC236}">
                <a16:creationId xmlns:a16="http://schemas.microsoft.com/office/drawing/2014/main" id="{FE0A3066-387A-BECF-B786-54B4461D65A6}"/>
              </a:ext>
            </a:extLst>
          </p:cNvPr>
          <p:cNvSpPr txBox="1"/>
          <p:nvPr/>
        </p:nvSpPr>
        <p:spPr>
          <a:xfrm>
            <a:off x="102637" y="185647"/>
            <a:ext cx="6146767" cy="646331"/>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OUTPUT SCREENSHOTS</a:t>
            </a:r>
          </a:p>
          <a:p>
            <a:endParaRPr lang="en-IN" dirty="0"/>
          </a:p>
        </p:txBody>
      </p:sp>
      <p:pic>
        <p:nvPicPr>
          <p:cNvPr id="5" name="Picture 4">
            <a:extLst>
              <a:ext uri="{FF2B5EF4-FFF2-40B4-BE49-F238E27FC236}">
                <a16:creationId xmlns:a16="http://schemas.microsoft.com/office/drawing/2014/main" id="{14EA064E-4AE2-F3B7-2F1C-C199852EEB4C}"/>
              </a:ext>
            </a:extLst>
          </p:cNvPr>
          <p:cNvPicPr>
            <a:picLocks noChangeAspect="1"/>
          </p:cNvPicPr>
          <p:nvPr/>
        </p:nvPicPr>
        <p:blipFill>
          <a:blip r:embed="rId3"/>
          <a:stretch>
            <a:fillRect/>
          </a:stretch>
        </p:blipFill>
        <p:spPr>
          <a:xfrm>
            <a:off x="6293723" y="1421217"/>
            <a:ext cx="4897016" cy="4683335"/>
          </a:xfrm>
          <a:prstGeom prst="rect">
            <a:avLst/>
          </a:prstGeom>
        </p:spPr>
      </p:pic>
    </p:spTree>
    <p:extLst>
      <p:ext uri="{BB962C8B-B14F-4D97-AF65-F5344CB8AC3E}">
        <p14:creationId xmlns:p14="http://schemas.microsoft.com/office/powerpoint/2010/main" val="37286366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084150D-3D6B-6A3D-3BC4-D3CC2608CEC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33</a:t>
            </a:fld>
            <a:endParaRPr lang="en-IN"/>
          </a:p>
        </p:txBody>
      </p:sp>
      <p:pic>
        <p:nvPicPr>
          <p:cNvPr id="3" name="Picture 2">
            <a:extLst>
              <a:ext uri="{FF2B5EF4-FFF2-40B4-BE49-F238E27FC236}">
                <a16:creationId xmlns:a16="http://schemas.microsoft.com/office/drawing/2014/main" id="{C69A4A90-B799-3E6E-6995-49B0A5B974C6}"/>
              </a:ext>
            </a:extLst>
          </p:cNvPr>
          <p:cNvPicPr>
            <a:picLocks noChangeAspect="1"/>
          </p:cNvPicPr>
          <p:nvPr/>
        </p:nvPicPr>
        <p:blipFill>
          <a:blip r:embed="rId2"/>
          <a:stretch>
            <a:fillRect/>
          </a:stretch>
        </p:blipFill>
        <p:spPr>
          <a:xfrm>
            <a:off x="70302" y="1421218"/>
            <a:ext cx="5946140" cy="3962545"/>
          </a:xfrm>
          <a:prstGeom prst="rect">
            <a:avLst/>
          </a:prstGeom>
        </p:spPr>
      </p:pic>
      <p:pic>
        <p:nvPicPr>
          <p:cNvPr id="5" name="Picture 4">
            <a:extLst>
              <a:ext uri="{FF2B5EF4-FFF2-40B4-BE49-F238E27FC236}">
                <a16:creationId xmlns:a16="http://schemas.microsoft.com/office/drawing/2014/main" id="{7F127F56-417D-25FF-1F0E-7A560AB189C8}"/>
              </a:ext>
            </a:extLst>
          </p:cNvPr>
          <p:cNvPicPr>
            <a:picLocks noChangeAspect="1"/>
          </p:cNvPicPr>
          <p:nvPr/>
        </p:nvPicPr>
        <p:blipFill>
          <a:blip r:embed="rId3"/>
          <a:stretch>
            <a:fillRect/>
          </a:stretch>
        </p:blipFill>
        <p:spPr>
          <a:xfrm>
            <a:off x="6096000" y="1421218"/>
            <a:ext cx="5946140" cy="3962545"/>
          </a:xfrm>
          <a:prstGeom prst="rect">
            <a:avLst/>
          </a:prstGeom>
        </p:spPr>
      </p:pic>
      <p:sp>
        <p:nvSpPr>
          <p:cNvPr id="7" name="TextBox 6">
            <a:extLst>
              <a:ext uri="{FF2B5EF4-FFF2-40B4-BE49-F238E27FC236}">
                <a16:creationId xmlns:a16="http://schemas.microsoft.com/office/drawing/2014/main" id="{95AD98E1-02B0-74D3-C31A-30C8916472CB}"/>
              </a:ext>
            </a:extLst>
          </p:cNvPr>
          <p:cNvSpPr txBox="1"/>
          <p:nvPr/>
        </p:nvSpPr>
        <p:spPr>
          <a:xfrm>
            <a:off x="102637" y="185647"/>
            <a:ext cx="6146767" cy="646331"/>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OUTPUT SCREENSHOTS</a:t>
            </a:r>
          </a:p>
          <a:p>
            <a:endParaRPr lang="en-IN" dirty="0"/>
          </a:p>
        </p:txBody>
      </p:sp>
    </p:spTree>
    <p:extLst>
      <p:ext uri="{BB962C8B-B14F-4D97-AF65-F5344CB8AC3E}">
        <p14:creationId xmlns:p14="http://schemas.microsoft.com/office/powerpoint/2010/main" val="26205476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6DB8B75-1C7D-63CE-4893-845223737F9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34</a:t>
            </a:fld>
            <a:endParaRPr lang="en-IN"/>
          </a:p>
        </p:txBody>
      </p:sp>
      <p:pic>
        <p:nvPicPr>
          <p:cNvPr id="4" name="Picture 3">
            <a:extLst>
              <a:ext uri="{FF2B5EF4-FFF2-40B4-BE49-F238E27FC236}">
                <a16:creationId xmlns:a16="http://schemas.microsoft.com/office/drawing/2014/main" id="{2E2A6CF3-C97A-BDE9-2677-4531E73007C0}"/>
              </a:ext>
            </a:extLst>
          </p:cNvPr>
          <p:cNvPicPr>
            <a:picLocks noChangeAspect="1"/>
          </p:cNvPicPr>
          <p:nvPr/>
        </p:nvPicPr>
        <p:blipFill>
          <a:blip r:embed="rId2"/>
          <a:stretch>
            <a:fillRect/>
          </a:stretch>
        </p:blipFill>
        <p:spPr>
          <a:xfrm>
            <a:off x="6096000" y="1427583"/>
            <a:ext cx="5432522" cy="3620267"/>
          </a:xfrm>
          <a:prstGeom prst="rect">
            <a:avLst/>
          </a:prstGeom>
        </p:spPr>
      </p:pic>
      <p:pic>
        <p:nvPicPr>
          <p:cNvPr id="5" name="Picture 4">
            <a:extLst>
              <a:ext uri="{FF2B5EF4-FFF2-40B4-BE49-F238E27FC236}">
                <a16:creationId xmlns:a16="http://schemas.microsoft.com/office/drawing/2014/main" id="{6C6D270B-BC27-4CB0-4A81-3E585300106D}"/>
              </a:ext>
            </a:extLst>
          </p:cNvPr>
          <p:cNvPicPr>
            <a:picLocks noChangeAspect="1"/>
          </p:cNvPicPr>
          <p:nvPr/>
        </p:nvPicPr>
        <p:blipFill>
          <a:blip r:embed="rId3"/>
          <a:stretch>
            <a:fillRect/>
          </a:stretch>
        </p:blipFill>
        <p:spPr>
          <a:xfrm>
            <a:off x="203715" y="1427583"/>
            <a:ext cx="5432524" cy="3620267"/>
          </a:xfrm>
          <a:prstGeom prst="rect">
            <a:avLst/>
          </a:prstGeom>
        </p:spPr>
      </p:pic>
      <p:sp>
        <p:nvSpPr>
          <p:cNvPr id="6" name="TextBox 5">
            <a:extLst>
              <a:ext uri="{FF2B5EF4-FFF2-40B4-BE49-F238E27FC236}">
                <a16:creationId xmlns:a16="http://schemas.microsoft.com/office/drawing/2014/main" id="{FC37A062-7F98-5734-B99D-CCB21DB1F9F5}"/>
              </a:ext>
            </a:extLst>
          </p:cNvPr>
          <p:cNvSpPr txBox="1"/>
          <p:nvPr/>
        </p:nvSpPr>
        <p:spPr>
          <a:xfrm>
            <a:off x="102637" y="185647"/>
            <a:ext cx="6146767" cy="646331"/>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OUTPUT SCREENSHOTS</a:t>
            </a:r>
          </a:p>
          <a:p>
            <a:endParaRPr lang="en-IN" dirty="0"/>
          </a:p>
        </p:txBody>
      </p:sp>
    </p:spTree>
    <p:extLst>
      <p:ext uri="{BB962C8B-B14F-4D97-AF65-F5344CB8AC3E}">
        <p14:creationId xmlns:p14="http://schemas.microsoft.com/office/powerpoint/2010/main" val="31401703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AADD97-69A3-8BF9-7FBD-9972829952F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35</a:t>
            </a:fld>
            <a:endParaRPr lang="en-IN"/>
          </a:p>
        </p:txBody>
      </p:sp>
      <p:pic>
        <p:nvPicPr>
          <p:cNvPr id="6" name="Picture 5">
            <a:extLst>
              <a:ext uri="{FF2B5EF4-FFF2-40B4-BE49-F238E27FC236}">
                <a16:creationId xmlns:a16="http://schemas.microsoft.com/office/drawing/2014/main" id="{CDAE05F3-DF9D-EC38-D3A3-B4FB60EC0B45}"/>
              </a:ext>
            </a:extLst>
          </p:cNvPr>
          <p:cNvPicPr>
            <a:picLocks noChangeAspect="1"/>
          </p:cNvPicPr>
          <p:nvPr/>
        </p:nvPicPr>
        <p:blipFill>
          <a:blip r:embed="rId2"/>
          <a:stretch>
            <a:fillRect/>
          </a:stretch>
        </p:blipFill>
        <p:spPr>
          <a:xfrm>
            <a:off x="306354" y="1773348"/>
            <a:ext cx="11796521" cy="1655652"/>
          </a:xfrm>
          <a:prstGeom prst="rect">
            <a:avLst/>
          </a:prstGeom>
        </p:spPr>
      </p:pic>
      <p:sp>
        <p:nvSpPr>
          <p:cNvPr id="3" name="TextBox 2">
            <a:extLst>
              <a:ext uri="{FF2B5EF4-FFF2-40B4-BE49-F238E27FC236}">
                <a16:creationId xmlns:a16="http://schemas.microsoft.com/office/drawing/2014/main" id="{2341EEB6-B70B-AE59-B853-0FB5AA37CFA3}"/>
              </a:ext>
            </a:extLst>
          </p:cNvPr>
          <p:cNvSpPr txBox="1"/>
          <p:nvPr/>
        </p:nvSpPr>
        <p:spPr>
          <a:xfrm>
            <a:off x="306354" y="295729"/>
            <a:ext cx="6146767" cy="1200329"/>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OUTPUT SCREENSHOT</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MODEL SUMMARY</a:t>
            </a:r>
          </a:p>
        </p:txBody>
      </p:sp>
    </p:spTree>
    <p:extLst>
      <p:ext uri="{BB962C8B-B14F-4D97-AF65-F5344CB8AC3E}">
        <p14:creationId xmlns:p14="http://schemas.microsoft.com/office/powerpoint/2010/main" val="35921216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A2E08D9-FF2B-4918-8CE5-0A187244E2B4}"/>
              </a:ext>
            </a:extLst>
          </p:cNvPr>
          <p:cNvSpPr>
            <a:spLocks noGrp="1"/>
          </p:cNvSpPr>
          <p:nvPr>
            <p:ph type="title"/>
          </p:nvPr>
        </p:nvSpPr>
        <p:spPr>
          <a:xfrm>
            <a:off x="2922310" y="390327"/>
            <a:ext cx="10969771" cy="1400530"/>
          </a:xfrm>
        </p:spPr>
        <p:txBody>
          <a:bodyPr/>
          <a:lstStyle/>
          <a:p>
            <a:r>
              <a:rPr lang="en-IN" sz="1600" dirty="0"/>
              <a:t>SVM</a:t>
            </a:r>
            <a:r>
              <a:rPr lang="en-IN" dirty="0"/>
              <a:t>                     </a:t>
            </a:r>
            <a:r>
              <a:rPr lang="en-IN" sz="1800" dirty="0"/>
              <a:t>RANDOMFOREST</a:t>
            </a:r>
          </a:p>
        </p:txBody>
      </p:sp>
      <p:sp>
        <p:nvSpPr>
          <p:cNvPr id="2" name="Slide Number Placeholder 1">
            <a:extLst>
              <a:ext uri="{FF2B5EF4-FFF2-40B4-BE49-F238E27FC236}">
                <a16:creationId xmlns:a16="http://schemas.microsoft.com/office/drawing/2014/main" id="{444B42BA-B49E-4B53-A088-B29D70770BB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36</a:t>
            </a:fld>
            <a:endParaRPr lang="en-IN"/>
          </a:p>
        </p:txBody>
      </p:sp>
      <p:sp>
        <p:nvSpPr>
          <p:cNvPr id="4" name="Content Placeholder 3">
            <a:extLst>
              <a:ext uri="{FF2B5EF4-FFF2-40B4-BE49-F238E27FC236}">
                <a16:creationId xmlns:a16="http://schemas.microsoft.com/office/drawing/2014/main" id="{B7C5653E-7966-46CF-BEA9-3161D71CA81A}"/>
              </a:ext>
            </a:extLst>
          </p:cNvPr>
          <p:cNvSpPr>
            <a:spLocks noGrp="1"/>
          </p:cNvSpPr>
          <p:nvPr>
            <p:ph idx="4294967295"/>
          </p:nvPr>
        </p:nvSpPr>
        <p:spPr>
          <a:xfrm>
            <a:off x="0" y="0"/>
            <a:ext cx="12192000" cy="6858000"/>
          </a:xfrm>
        </p:spPr>
        <p:txBody>
          <a:bodyPr/>
          <a:lstStyle/>
          <a:p>
            <a:r>
              <a:rPr lang="en-IN" dirty="0"/>
              <a:t>Results of SVM and Random forest based fall detection: </a:t>
            </a:r>
          </a:p>
        </p:txBody>
      </p:sp>
      <p:pic>
        <p:nvPicPr>
          <p:cNvPr id="6" name="Picture 5">
            <a:extLst>
              <a:ext uri="{FF2B5EF4-FFF2-40B4-BE49-F238E27FC236}">
                <a16:creationId xmlns:a16="http://schemas.microsoft.com/office/drawing/2014/main" id="{A850CB2C-89AF-4D22-84DE-5C3CFF00B2CD}"/>
              </a:ext>
            </a:extLst>
          </p:cNvPr>
          <p:cNvPicPr>
            <a:picLocks noChangeAspect="1"/>
          </p:cNvPicPr>
          <p:nvPr/>
        </p:nvPicPr>
        <p:blipFill>
          <a:blip r:embed="rId2"/>
          <a:stretch>
            <a:fillRect/>
          </a:stretch>
        </p:blipFill>
        <p:spPr>
          <a:xfrm>
            <a:off x="1085478" y="1121575"/>
            <a:ext cx="4340094" cy="2119217"/>
          </a:xfrm>
          <a:prstGeom prst="rect">
            <a:avLst/>
          </a:prstGeom>
        </p:spPr>
      </p:pic>
      <p:pic>
        <p:nvPicPr>
          <p:cNvPr id="8" name="Picture 7">
            <a:extLst>
              <a:ext uri="{FF2B5EF4-FFF2-40B4-BE49-F238E27FC236}">
                <a16:creationId xmlns:a16="http://schemas.microsoft.com/office/drawing/2014/main" id="{9425941B-A82F-47EA-9A06-2308FC7BB3F8}"/>
              </a:ext>
            </a:extLst>
          </p:cNvPr>
          <p:cNvPicPr>
            <a:picLocks noChangeAspect="1"/>
          </p:cNvPicPr>
          <p:nvPr/>
        </p:nvPicPr>
        <p:blipFill>
          <a:blip r:embed="rId3"/>
          <a:stretch>
            <a:fillRect/>
          </a:stretch>
        </p:blipFill>
        <p:spPr>
          <a:xfrm>
            <a:off x="6084262" y="1309783"/>
            <a:ext cx="4505596" cy="1968766"/>
          </a:xfrm>
          <a:prstGeom prst="rect">
            <a:avLst/>
          </a:prstGeom>
        </p:spPr>
      </p:pic>
      <p:pic>
        <p:nvPicPr>
          <p:cNvPr id="13" name="Picture 12">
            <a:extLst>
              <a:ext uri="{FF2B5EF4-FFF2-40B4-BE49-F238E27FC236}">
                <a16:creationId xmlns:a16="http://schemas.microsoft.com/office/drawing/2014/main" id="{BD46A1C3-8A48-4D8A-81AC-71AA387AC78E}"/>
              </a:ext>
            </a:extLst>
          </p:cNvPr>
          <p:cNvPicPr>
            <a:picLocks noChangeAspect="1"/>
          </p:cNvPicPr>
          <p:nvPr/>
        </p:nvPicPr>
        <p:blipFill>
          <a:blip r:embed="rId4"/>
          <a:stretch>
            <a:fillRect/>
          </a:stretch>
        </p:blipFill>
        <p:spPr>
          <a:xfrm>
            <a:off x="710468" y="3429001"/>
            <a:ext cx="5177561" cy="3332572"/>
          </a:xfrm>
          <a:prstGeom prst="rect">
            <a:avLst/>
          </a:prstGeom>
        </p:spPr>
      </p:pic>
      <p:pic>
        <p:nvPicPr>
          <p:cNvPr id="15" name="Picture 14">
            <a:extLst>
              <a:ext uri="{FF2B5EF4-FFF2-40B4-BE49-F238E27FC236}">
                <a16:creationId xmlns:a16="http://schemas.microsoft.com/office/drawing/2014/main" id="{F0F6A1B4-0452-4CCC-B383-E9FE668FAF1F}"/>
              </a:ext>
            </a:extLst>
          </p:cNvPr>
          <p:cNvPicPr>
            <a:picLocks noChangeAspect="1"/>
          </p:cNvPicPr>
          <p:nvPr/>
        </p:nvPicPr>
        <p:blipFill>
          <a:blip r:embed="rId5"/>
          <a:stretch>
            <a:fillRect/>
          </a:stretch>
        </p:blipFill>
        <p:spPr>
          <a:xfrm>
            <a:off x="6096000" y="3429000"/>
            <a:ext cx="5183463" cy="3332573"/>
          </a:xfrm>
          <a:prstGeom prst="rect">
            <a:avLst/>
          </a:prstGeom>
        </p:spPr>
      </p:pic>
    </p:spTree>
    <p:extLst>
      <p:ext uri="{BB962C8B-B14F-4D97-AF65-F5344CB8AC3E}">
        <p14:creationId xmlns:p14="http://schemas.microsoft.com/office/powerpoint/2010/main" val="20425951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F25991B-839F-3DA5-5FB8-1425193B112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37</a:t>
            </a:fld>
            <a:endParaRPr lang="en-IN"/>
          </a:p>
        </p:txBody>
      </p:sp>
      <p:sp>
        <p:nvSpPr>
          <p:cNvPr id="4" name="TextBox 3">
            <a:extLst>
              <a:ext uri="{FF2B5EF4-FFF2-40B4-BE49-F238E27FC236}">
                <a16:creationId xmlns:a16="http://schemas.microsoft.com/office/drawing/2014/main" id="{671C1753-D773-46AA-23CB-D5C4D4F7F5FE}"/>
              </a:ext>
            </a:extLst>
          </p:cNvPr>
          <p:cNvSpPr txBox="1"/>
          <p:nvPr/>
        </p:nvSpPr>
        <p:spPr>
          <a:xfrm>
            <a:off x="0" y="475861"/>
            <a:ext cx="11392678" cy="5132174"/>
          </a:xfrm>
          <a:prstGeom prst="rect">
            <a:avLst/>
          </a:prstGeom>
          <a:noFill/>
        </p:spPr>
        <p:txBody>
          <a:bodyPr wrap="square">
            <a:spAutoFit/>
          </a:bodyPr>
          <a:lstStyle/>
          <a:p>
            <a:pPr>
              <a:spcBef>
                <a:spcPts val="305"/>
              </a:spcBef>
            </a:pPr>
            <a:r>
              <a:rPr lang="en-US" sz="2800" b="1" dirty="0">
                <a:latin typeface="Times New Roman" panose="02020603050405020304" pitchFamily="18" charset="0"/>
                <a:cs typeface="Times New Roman" panose="02020603050405020304" pitchFamily="18" charset="0"/>
              </a:rPr>
              <a:t>CONCLUSION</a:t>
            </a:r>
          </a:p>
          <a:p>
            <a:pPr>
              <a:spcBef>
                <a:spcPts val="305"/>
              </a:spcBef>
            </a:pPr>
            <a:endParaRPr lang="en-US" sz="2800" b="1" dirty="0">
              <a:latin typeface="Times New Roman" panose="02020603050405020304" pitchFamily="18" charset="0"/>
              <a:cs typeface="Times New Roman" panose="02020603050405020304" pitchFamily="18" charset="0"/>
            </a:endParaRPr>
          </a:p>
          <a:p>
            <a:pPr>
              <a:spcBef>
                <a:spcPts val="305"/>
              </a:spcBef>
            </a:pPr>
            <a:r>
              <a:rPr lang="en-US" sz="2400" dirty="0" err="1">
                <a:latin typeface="Times New Roman" panose="02020603050405020304" pitchFamily="18" charset="0"/>
                <a:cs typeface="Times New Roman" panose="02020603050405020304" pitchFamily="18" charset="0"/>
              </a:rPr>
              <a:t>IntelliFallGuard</a:t>
            </a:r>
            <a:r>
              <a:rPr lang="en-US" sz="2400" dirty="0">
                <a:latin typeface="Times New Roman" panose="02020603050405020304" pitchFamily="18" charset="0"/>
                <a:cs typeface="Times New Roman" panose="02020603050405020304" pitchFamily="18" charset="0"/>
              </a:rPr>
              <a:t>, a dual-mode fall detection system leveraging both sensor data and machine learning, offers a promising solution for elderly care. By combining hardware and software approaches, it enables accurate and timely fall detection, even in complex environments. The system's non-intrusive nature and scalability make it suitable for both home and hospital settings. The integration of machine learning enhances detection accuracy and reduces false alarms. When a fall is detected, immediate alerts are sent to designated caregivers or healthcare facilities, ensuring prompt assistance. </a:t>
            </a:r>
            <a:r>
              <a:rPr lang="en-US" sz="2400" dirty="0" err="1">
                <a:latin typeface="Times New Roman" panose="02020603050405020304" pitchFamily="18" charset="0"/>
                <a:cs typeface="Times New Roman" panose="02020603050405020304" pitchFamily="18" charset="0"/>
              </a:rPr>
              <a:t>IntelliFallGuard's</a:t>
            </a:r>
            <a:r>
              <a:rPr lang="en-US" sz="2400" dirty="0">
                <a:latin typeface="Times New Roman" panose="02020603050405020304" pitchFamily="18" charset="0"/>
                <a:cs typeface="Times New Roman" panose="02020603050405020304" pitchFamily="18" charset="0"/>
              </a:rPr>
              <a:t> innovative architecture and efficient implementation contribute to its superior performance and adaptability, making it a valuable tool for promoting safety and independence among the elderly population.</a:t>
            </a:r>
          </a:p>
          <a:p>
            <a:pPr>
              <a:spcBef>
                <a:spcPts val="305"/>
              </a:spcBef>
            </a:pP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28831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FD329C6-6D85-596F-DB89-965024C9E83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38</a:t>
            </a:fld>
            <a:endParaRPr lang="en-IN"/>
          </a:p>
        </p:txBody>
      </p:sp>
      <p:sp>
        <p:nvSpPr>
          <p:cNvPr id="4" name="TextBox 3">
            <a:extLst>
              <a:ext uri="{FF2B5EF4-FFF2-40B4-BE49-F238E27FC236}">
                <a16:creationId xmlns:a16="http://schemas.microsoft.com/office/drawing/2014/main" id="{8802A9E7-37C2-66D6-FF37-A29D79DB88C7}"/>
              </a:ext>
            </a:extLst>
          </p:cNvPr>
          <p:cNvSpPr txBox="1"/>
          <p:nvPr/>
        </p:nvSpPr>
        <p:spPr>
          <a:xfrm>
            <a:off x="121298" y="389036"/>
            <a:ext cx="12307078" cy="5847755"/>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Future Work:</a:t>
            </a:r>
          </a:p>
          <a:p>
            <a:endParaRPr lang="en-US" sz="24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Model Improvement: </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Hybrid models combining multiple techniques for enhanced accuracy.</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Severity classification for prioritized response.</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Algorithm Optimization: </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Explore advanced CNN algorithms and combinations for better results.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Develop AI models for sensor-only data for faster and more robust predictions.</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Data Enhancement: </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Expand the training dataset to include diverse fall scenarios.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Optimize data augmentation, fine-tuning, and hyperparameter tuning.</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Edge Computing Integration: </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Implement edge computing for real-time processing and reduced latency.</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Deploy lightweight models for offline fall detection and health monitoring.</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Sensor Integration: </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Incorporate additional sensors for improved accuracy and versatility.</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Energy Efficiency and Battery: </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Optimize hardware and software for efficient power consumption.</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Explore energy-efficient sensor technologies and battery management strategies.</a:t>
            </a:r>
          </a:p>
        </p:txBody>
      </p:sp>
    </p:spTree>
    <p:extLst>
      <p:ext uri="{BB962C8B-B14F-4D97-AF65-F5344CB8AC3E}">
        <p14:creationId xmlns:p14="http://schemas.microsoft.com/office/powerpoint/2010/main" val="30000282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3682F54-AFE5-5948-8E74-2BAD9673CBE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39</a:t>
            </a:fld>
            <a:endParaRPr lang="en-IN"/>
          </a:p>
        </p:txBody>
      </p:sp>
      <p:sp>
        <p:nvSpPr>
          <p:cNvPr id="4" name="TextBox 3">
            <a:extLst>
              <a:ext uri="{FF2B5EF4-FFF2-40B4-BE49-F238E27FC236}">
                <a16:creationId xmlns:a16="http://schemas.microsoft.com/office/drawing/2014/main" id="{5D1BD8BF-EE41-7BF6-DC40-43016C32162C}"/>
              </a:ext>
            </a:extLst>
          </p:cNvPr>
          <p:cNvSpPr txBox="1"/>
          <p:nvPr/>
        </p:nvSpPr>
        <p:spPr>
          <a:xfrm>
            <a:off x="0" y="559837"/>
            <a:ext cx="9071687" cy="2000548"/>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Future Perspective:</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Large-scale Production: Manufacture and distribute the software and wearable hardware.</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Wide-scale Deployment: Utilize the system in hospitals, homes, and various care settings.</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Multiple Versions: Offer different versions tailored to specific needs and preferences.</a:t>
            </a:r>
          </a:p>
        </p:txBody>
      </p:sp>
    </p:spTree>
    <p:extLst>
      <p:ext uri="{BB962C8B-B14F-4D97-AF65-F5344CB8AC3E}">
        <p14:creationId xmlns:p14="http://schemas.microsoft.com/office/powerpoint/2010/main" val="991651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6"/>
          <p:cNvSpPr txBox="1">
            <a:spLocks noGrp="1"/>
          </p:cNvSpPr>
          <p:nvPr>
            <p:ph type="title"/>
          </p:nvPr>
        </p:nvSpPr>
        <p:spPr>
          <a:xfrm>
            <a:off x="366971" y="102637"/>
            <a:ext cx="8534400" cy="150706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600"/>
              <a:buFont typeface="Times New Roman"/>
              <a:buNone/>
            </a:pPr>
            <a:r>
              <a:rPr lang="en-IN" sz="3600" b="1">
                <a:latin typeface="Times New Roman"/>
                <a:ea typeface="Times New Roman"/>
                <a:cs typeface="Times New Roman"/>
                <a:sym typeface="Times New Roman"/>
              </a:rPr>
              <a:t>RESEARCH OBJECTIVE</a:t>
            </a:r>
            <a:br>
              <a:rPr lang="en-IN" sz="3600">
                <a:latin typeface="Calibri"/>
                <a:ea typeface="Calibri"/>
                <a:cs typeface="Calibri"/>
                <a:sym typeface="Calibri"/>
              </a:rPr>
            </a:br>
            <a:endParaRPr/>
          </a:p>
        </p:txBody>
      </p:sp>
      <p:sp>
        <p:nvSpPr>
          <p:cNvPr id="155" name="Google Shape;155;p16"/>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4</a:t>
            </a:fld>
            <a:endParaRPr/>
          </a:p>
        </p:txBody>
      </p:sp>
      <p:sp>
        <p:nvSpPr>
          <p:cNvPr id="154" name="Google Shape;154;p16"/>
          <p:cNvSpPr txBox="1"/>
          <p:nvPr/>
        </p:nvSpPr>
        <p:spPr>
          <a:xfrm>
            <a:off x="366970" y="1209963"/>
            <a:ext cx="9570000" cy="4866000"/>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2000">
                <a:solidFill>
                  <a:schemeClr val="lt1"/>
                </a:solidFill>
                <a:latin typeface="Times New Roman"/>
                <a:ea typeface="Times New Roman"/>
                <a:cs typeface="Times New Roman"/>
                <a:sym typeface="Times New Roman"/>
              </a:rPr>
              <a:t>The primary objective of this research is to develop an IoT-based fall detection system that combines the strengths of computer vision, machine learning, and sensor technology to accurately detect falls among elderly individuals. The system should be capable of:</a:t>
            </a:r>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a:solidFill>
                  <a:schemeClr val="lt1"/>
                </a:solidFill>
                <a:latin typeface="Times New Roman"/>
                <a:ea typeface="Times New Roman"/>
                <a:cs typeface="Times New Roman"/>
                <a:sym typeface="Times New Roman"/>
              </a:rPr>
              <a:t>Accurate fall detection:</a:t>
            </a:r>
            <a:r>
              <a:rPr lang="en-IN" sz="2000">
                <a:solidFill>
                  <a:schemeClr val="lt1"/>
                </a:solidFill>
                <a:latin typeface="Times New Roman"/>
                <a:ea typeface="Times New Roman"/>
                <a:cs typeface="Times New Roman"/>
                <a:sym typeface="Times New Roman"/>
              </a:rPr>
              <a:t> Employing a YOLOV5 object detection model to identify human falls from video streams.</a:t>
            </a:r>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a:solidFill>
                  <a:schemeClr val="lt1"/>
                </a:solidFill>
                <a:latin typeface="Times New Roman"/>
                <a:ea typeface="Times New Roman"/>
                <a:cs typeface="Times New Roman"/>
                <a:sym typeface="Times New Roman"/>
              </a:rPr>
              <a:t>Real-time monitoring:</a:t>
            </a:r>
            <a:r>
              <a:rPr lang="en-IN" sz="2000">
                <a:solidFill>
                  <a:schemeClr val="lt1"/>
                </a:solidFill>
                <a:latin typeface="Times New Roman"/>
                <a:ea typeface="Times New Roman"/>
                <a:cs typeface="Times New Roman"/>
                <a:sym typeface="Times New Roman"/>
              </a:rPr>
              <a:t> Utilizing video module and MPU6050 sensor to capture acceleration and gyroscope data for additional fall detection.</a:t>
            </a:r>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a:solidFill>
                  <a:schemeClr val="lt1"/>
                </a:solidFill>
                <a:latin typeface="Times New Roman"/>
                <a:ea typeface="Times New Roman"/>
                <a:cs typeface="Times New Roman"/>
                <a:sym typeface="Times New Roman"/>
              </a:rPr>
              <a:t>Reliable alerts:</a:t>
            </a:r>
            <a:r>
              <a:rPr lang="en-IN" sz="2000">
                <a:solidFill>
                  <a:schemeClr val="lt1"/>
                </a:solidFill>
                <a:latin typeface="Times New Roman"/>
                <a:ea typeface="Times New Roman"/>
                <a:cs typeface="Times New Roman"/>
                <a:sym typeface="Times New Roman"/>
              </a:rPr>
              <a:t> Sending timely notifications to caregivers or emergency services via SMS and email.</a:t>
            </a:r>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a:solidFill>
                  <a:schemeClr val="lt1"/>
                </a:solidFill>
                <a:latin typeface="Times New Roman"/>
                <a:ea typeface="Times New Roman"/>
                <a:cs typeface="Times New Roman"/>
                <a:sym typeface="Times New Roman"/>
              </a:rPr>
              <a:t>Comprehensive health monitoring:</a:t>
            </a:r>
            <a:r>
              <a:rPr lang="en-IN" sz="2000">
                <a:solidFill>
                  <a:schemeClr val="lt1"/>
                </a:solidFill>
                <a:latin typeface="Times New Roman"/>
                <a:ea typeface="Times New Roman"/>
                <a:cs typeface="Times New Roman"/>
                <a:sym typeface="Times New Roman"/>
              </a:rPr>
              <a:t> Tracking vital parameters such as heart rate, blood oxygen levels, and body temperature using an ESP8266-based sensor module. </a:t>
            </a:r>
            <a:endParaRPr/>
          </a:p>
          <a:p>
            <a:pPr marL="342900" marR="0" lvl="0" indent="-342900" algn="l" rtl="0">
              <a:lnSpc>
                <a:spcPct val="107000"/>
              </a:lnSpc>
              <a:spcBef>
                <a:spcPts val="800"/>
              </a:spcBef>
              <a:spcAft>
                <a:spcPts val="0"/>
              </a:spcAft>
              <a:buClr>
                <a:schemeClr val="lt1"/>
              </a:buClr>
              <a:buSzPts val="1000"/>
              <a:buFont typeface="Noto Sans Symbols"/>
              <a:buChar char="∙"/>
            </a:pPr>
            <a:r>
              <a:rPr lang="en-IN" sz="2000" b="1">
                <a:solidFill>
                  <a:schemeClr val="lt1"/>
                </a:solidFill>
                <a:latin typeface="Times New Roman"/>
                <a:ea typeface="Times New Roman"/>
                <a:cs typeface="Times New Roman"/>
                <a:sym typeface="Times New Roman"/>
              </a:rPr>
              <a:t>User-friendly interface:</a:t>
            </a:r>
            <a:r>
              <a:rPr lang="en-IN" sz="2000">
                <a:solidFill>
                  <a:schemeClr val="lt1"/>
                </a:solidFill>
                <a:latin typeface="Times New Roman"/>
                <a:ea typeface="Times New Roman"/>
                <a:cs typeface="Times New Roman"/>
                <a:sym typeface="Times New Roman"/>
              </a:rPr>
              <a:t> Providing a web-based platform to visualize health data and fall detection events.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8"/>
          <p:cNvSpPr txBox="1">
            <a:spLocks noGrp="1"/>
          </p:cNvSpPr>
          <p:nvPr>
            <p:ph type="title"/>
          </p:nvPr>
        </p:nvSpPr>
        <p:spPr>
          <a:xfrm>
            <a:off x="413624" y="0"/>
            <a:ext cx="8534400" cy="150706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600"/>
              <a:buFont typeface="Times New Roman"/>
              <a:buNone/>
            </a:pPr>
            <a:r>
              <a:rPr lang="en-IN" dirty="0">
                <a:latin typeface="Times New Roman"/>
                <a:ea typeface="Times New Roman"/>
                <a:cs typeface="Times New Roman"/>
                <a:sym typeface="Times New Roman"/>
              </a:rPr>
              <a:t>RESEARCH PAPER STATUS</a:t>
            </a:r>
            <a:endParaRPr dirty="0">
              <a:latin typeface="Times New Roman"/>
              <a:ea typeface="Times New Roman"/>
              <a:cs typeface="Times New Roman"/>
              <a:sym typeface="Times New Roman"/>
            </a:endParaRPr>
          </a:p>
        </p:txBody>
      </p:sp>
      <p:sp>
        <p:nvSpPr>
          <p:cNvPr id="231" name="Google Shape;231;p28"/>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40</a:t>
            </a:fld>
            <a:endParaRPr/>
          </a:p>
        </p:txBody>
      </p:sp>
      <p:sp>
        <p:nvSpPr>
          <p:cNvPr id="3" name="TextBox 2">
            <a:extLst>
              <a:ext uri="{FF2B5EF4-FFF2-40B4-BE49-F238E27FC236}">
                <a16:creationId xmlns:a16="http://schemas.microsoft.com/office/drawing/2014/main" id="{0E66CF84-7FAC-0ED9-ECC3-E13400A48E85}"/>
              </a:ext>
            </a:extLst>
          </p:cNvPr>
          <p:cNvSpPr txBox="1"/>
          <p:nvPr/>
        </p:nvSpPr>
        <p:spPr>
          <a:xfrm>
            <a:off x="413624" y="1688842"/>
            <a:ext cx="8732708" cy="1200329"/>
          </a:xfrm>
          <a:prstGeom prst="rect">
            <a:avLst/>
          </a:prstGeom>
          <a:noFill/>
        </p:spPr>
        <p:txBody>
          <a:bodyPr wrap="square">
            <a:spAutoFit/>
          </a:bodyPr>
          <a:lstStyle/>
          <a:p>
            <a:endParaRPr lang="en-IN" dirty="0">
              <a:hlinkClick r:id="rId3"/>
            </a:endParaRPr>
          </a:p>
          <a:p>
            <a:r>
              <a:rPr lang="en-IN" dirty="0">
                <a:hlinkClick r:id="rId3"/>
              </a:rPr>
              <a:t>https://docs.google.com/document/d/11iE301pe6tBQKCFqKmpUeFO5Yn-3DbSyGVrreLV8vws/edit?tab=t.0</a:t>
            </a:r>
            <a:endParaRPr lang="en-IN" dirty="0"/>
          </a:p>
          <a:p>
            <a:endParaRPr lang="en-IN"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9"/>
          <p:cNvSpPr txBox="1">
            <a:spLocks noGrp="1"/>
          </p:cNvSpPr>
          <p:nvPr>
            <p:ph type="title"/>
          </p:nvPr>
        </p:nvSpPr>
        <p:spPr>
          <a:xfrm>
            <a:off x="253419" y="215275"/>
            <a:ext cx="8534400" cy="15072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600"/>
              <a:buFont typeface="Times New Roman"/>
              <a:buNone/>
            </a:pPr>
            <a:r>
              <a:rPr lang="en-IN">
                <a:latin typeface="Times New Roman"/>
                <a:ea typeface="Times New Roman"/>
                <a:cs typeface="Times New Roman"/>
                <a:sym typeface="Times New Roman"/>
              </a:rPr>
              <a:t>REFERENCES</a:t>
            </a:r>
            <a:endParaRPr>
              <a:latin typeface="Times New Roman"/>
              <a:ea typeface="Times New Roman"/>
              <a:cs typeface="Times New Roman"/>
              <a:sym typeface="Times New Roman"/>
            </a:endParaRPr>
          </a:p>
        </p:txBody>
      </p:sp>
      <p:sp>
        <p:nvSpPr>
          <p:cNvPr id="237" name="Google Shape;237;p29"/>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41</a:t>
            </a:fld>
            <a:endParaRPr/>
          </a:p>
        </p:txBody>
      </p:sp>
      <p:sp>
        <p:nvSpPr>
          <p:cNvPr id="3" name="TextBox 2">
            <a:extLst>
              <a:ext uri="{FF2B5EF4-FFF2-40B4-BE49-F238E27FC236}">
                <a16:creationId xmlns:a16="http://schemas.microsoft.com/office/drawing/2014/main" id="{26DC2062-ED32-3001-7D72-682948572CD2}"/>
              </a:ext>
            </a:extLst>
          </p:cNvPr>
          <p:cNvSpPr txBox="1"/>
          <p:nvPr/>
        </p:nvSpPr>
        <p:spPr>
          <a:xfrm>
            <a:off x="253419" y="1323687"/>
            <a:ext cx="8892913" cy="2585323"/>
          </a:xfrm>
          <a:prstGeom prst="rect">
            <a:avLst/>
          </a:prstGeom>
          <a:noFill/>
        </p:spPr>
        <p:txBody>
          <a:bodyPr wrap="square">
            <a:spAutoFit/>
          </a:bodyPr>
          <a:lstStyle/>
          <a:p>
            <a:pPr marL="285750" indent="-285750">
              <a:buFont typeface="Arial" panose="020B0604020202020204" pitchFamily="34" charset="0"/>
              <a:buChar char="•"/>
            </a:pPr>
            <a:r>
              <a:rPr lang="en-IN" dirty="0">
                <a:hlinkClick r:id="rId3"/>
              </a:rPr>
              <a:t>https://whimsical.com/development-of-fall-detection-system-Ad1ZMZWY1eWuYXz9PV6KLo</a:t>
            </a:r>
            <a:endParaRPr lang="en-IN" dirty="0"/>
          </a:p>
          <a:p>
            <a:pPr marL="285750" indent="-285750">
              <a:buFont typeface="Arial" panose="020B0604020202020204" pitchFamily="34" charset="0"/>
              <a:buChar char="•"/>
            </a:pPr>
            <a:r>
              <a:rPr lang="en-IN" dirty="0">
                <a:hlinkClick r:id="rId4"/>
              </a:rPr>
              <a:t>https://kaggle.com/</a:t>
            </a:r>
            <a:endParaRPr lang="en-IN" dirty="0"/>
          </a:p>
          <a:p>
            <a:pPr marL="285750" indent="-285750">
              <a:buFont typeface="Arial" panose="020B0604020202020204" pitchFamily="34" charset="0"/>
              <a:buChar char="•"/>
            </a:pPr>
            <a:r>
              <a:rPr lang="en-IN" dirty="0">
                <a:hlinkClick r:id="rId5"/>
              </a:rPr>
              <a:t>https://www.kaggle.com/datasets/uttejkumarkandagatla/fall-detection-dataset/data</a:t>
            </a:r>
            <a:endParaRPr lang="en-IN" dirty="0"/>
          </a:p>
          <a:p>
            <a:pPr marL="285750" indent="-285750">
              <a:buFont typeface="Arial" panose="020B0604020202020204" pitchFamily="34" charset="0"/>
              <a:buChar char="•"/>
            </a:pPr>
            <a:r>
              <a:rPr lang="en-IN" dirty="0">
                <a:hlinkClick r:id="rId6"/>
              </a:rPr>
              <a:t>https://www.ieee.org/</a:t>
            </a:r>
            <a:endParaRPr lang="en-IN" dirty="0"/>
          </a:p>
          <a:p>
            <a:pPr marL="285750" indent="-285750">
              <a:buFont typeface="Arial" panose="020B0604020202020204" pitchFamily="34" charset="0"/>
              <a:buChar char="•"/>
            </a:pPr>
            <a:r>
              <a:rPr lang="en-IN" dirty="0">
                <a:hlinkClick r:id="rId7"/>
              </a:rPr>
              <a:t>https://www.sciencedirect.com/</a:t>
            </a:r>
            <a:endParaRPr lang="en-IN" dirty="0"/>
          </a:p>
          <a:p>
            <a:pPr marL="285750" indent="-285750">
              <a:buFont typeface="Arial" panose="020B0604020202020204" pitchFamily="34" charset="0"/>
              <a:buChar char="•"/>
            </a:pPr>
            <a:r>
              <a:rPr lang="en-IN" dirty="0">
                <a:hlinkClick r:id="rId8"/>
              </a:rPr>
              <a:t>https://www.researchgate.net/</a:t>
            </a:r>
            <a:endParaRPr lang="en-IN" dirty="0"/>
          </a:p>
          <a:p>
            <a:pPr marL="285750" indent="-285750">
              <a:buFont typeface="Arial" panose="020B0604020202020204" pitchFamily="34" charset="0"/>
              <a:buChar char="•"/>
            </a:pP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7"/>
          <p:cNvSpPr txBox="1">
            <a:spLocks noGrp="1"/>
          </p:cNvSpPr>
          <p:nvPr>
            <p:ph type="title"/>
          </p:nvPr>
        </p:nvSpPr>
        <p:spPr>
          <a:xfrm>
            <a:off x="273665" y="0"/>
            <a:ext cx="8534400" cy="150706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600"/>
              <a:buFont typeface="Times New Roman"/>
              <a:buNone/>
            </a:pPr>
            <a:r>
              <a:rPr lang="en-IN">
                <a:latin typeface="Times New Roman"/>
                <a:ea typeface="Times New Roman"/>
                <a:cs typeface="Times New Roman"/>
                <a:sym typeface="Times New Roman"/>
              </a:rPr>
              <a:t>PROPOSED SYSTEM</a:t>
            </a:r>
            <a:endParaRPr>
              <a:latin typeface="Times New Roman"/>
              <a:ea typeface="Times New Roman"/>
              <a:cs typeface="Times New Roman"/>
              <a:sym typeface="Times New Roman"/>
            </a:endParaRPr>
          </a:p>
        </p:txBody>
      </p:sp>
      <p:sp>
        <p:nvSpPr>
          <p:cNvPr id="161" name="Google Shape;161;p17"/>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5</a:t>
            </a:fld>
            <a:endParaRPr/>
          </a:p>
        </p:txBody>
      </p:sp>
      <p:sp>
        <p:nvSpPr>
          <p:cNvPr id="162" name="Google Shape;162;p17"/>
          <p:cNvSpPr txBox="1"/>
          <p:nvPr/>
        </p:nvSpPr>
        <p:spPr>
          <a:xfrm>
            <a:off x="273665" y="1166683"/>
            <a:ext cx="10568506" cy="4190378"/>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2400" b="1">
                <a:solidFill>
                  <a:schemeClr val="lt1"/>
                </a:solidFill>
                <a:latin typeface="Times New Roman"/>
                <a:ea typeface="Times New Roman"/>
                <a:cs typeface="Times New Roman"/>
                <a:sym typeface="Times New Roman"/>
              </a:rPr>
              <a:t>Introduction</a:t>
            </a:r>
            <a:r>
              <a:rPr lang="en-IN" sz="2400">
                <a:solidFill>
                  <a:schemeClr val="lt1"/>
                </a:solidFill>
                <a:latin typeface="Times New Roman"/>
                <a:ea typeface="Times New Roman"/>
                <a:cs typeface="Times New Roman"/>
                <a:sym typeface="Times New Roman"/>
              </a:rPr>
              <a:t> </a:t>
            </a:r>
            <a:endParaRPr/>
          </a:p>
          <a:p>
            <a:pPr marL="0" marR="0" lvl="0" indent="0" algn="l" rtl="0">
              <a:lnSpc>
                <a:spcPct val="107000"/>
              </a:lnSpc>
              <a:spcBef>
                <a:spcPts val="800"/>
              </a:spcBef>
              <a:spcAft>
                <a:spcPts val="0"/>
              </a:spcAft>
              <a:buNone/>
            </a:pPr>
            <a:r>
              <a:rPr lang="en-IN" sz="2000">
                <a:solidFill>
                  <a:schemeClr val="lt1"/>
                </a:solidFill>
                <a:latin typeface="Times New Roman"/>
                <a:ea typeface="Times New Roman"/>
                <a:cs typeface="Times New Roman"/>
                <a:sym typeface="Times New Roman"/>
              </a:rPr>
              <a:t>The proposed IoT-based fall detection and health monitoring system integrates hardware and software components to provide a comprehensive solution for elderly care. The system comprises a camera module, an MPU6050 sensor, an ESP8266 Wi-Fi module, and a cloud-based server (implementing YOLO model and alert system and the sensor as simulation model). The camera module captures video footage of the elderly individual, while the MPU6050 sensor collects acceleration and gyroscope data. The ESP8266 module transmits the data to the cloud server, where it is processed using the YOLOv5 model to detect falls. In addition, the ESP8266 module can be configured to monitor various health parameters, such as heart rate, blood oxygen levels, and body temperature, using additional sensors. The cloud server analyzes the data, generates alerts in case of a fall or abnormal health readings, and provides a web-based interface for remote monitoring and data visualization.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8"/>
          <p:cNvSpPr txBox="1">
            <a:spLocks noGrp="1"/>
          </p:cNvSpPr>
          <p:nvPr>
            <p:ph type="title"/>
          </p:nvPr>
        </p:nvSpPr>
        <p:spPr>
          <a:xfrm>
            <a:off x="329648" y="120605"/>
            <a:ext cx="8534400" cy="150706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1800"/>
              <a:buFont typeface="Times New Roman"/>
              <a:buNone/>
            </a:pPr>
            <a:r>
              <a:rPr lang="en-IN" sz="1800" b="1" dirty="0">
                <a:latin typeface="Times New Roman"/>
                <a:ea typeface="Times New Roman"/>
                <a:cs typeface="Times New Roman"/>
                <a:sym typeface="Times New Roman"/>
              </a:rPr>
              <a:t>FLOW CHARTS AND SYSTEM DIAGRAM</a:t>
            </a:r>
            <a:br>
              <a:rPr lang="en-IN" sz="1800" dirty="0">
                <a:latin typeface="Times New Roman"/>
                <a:ea typeface="Times New Roman"/>
                <a:cs typeface="Times New Roman"/>
                <a:sym typeface="Times New Roman"/>
              </a:rPr>
            </a:br>
            <a:endParaRPr dirty="0">
              <a:latin typeface="Times New Roman"/>
              <a:ea typeface="Times New Roman"/>
              <a:cs typeface="Times New Roman"/>
              <a:sym typeface="Times New Roman"/>
            </a:endParaRPr>
          </a:p>
        </p:txBody>
      </p:sp>
      <p:sp>
        <p:nvSpPr>
          <p:cNvPr id="168" name="Google Shape;168;p18"/>
          <p:cNvSpPr txBox="1">
            <a:spLocks noGrp="1"/>
          </p:cNvSpPr>
          <p:nvPr>
            <p:ph type="sldNum" sz="quarter" idx="12"/>
          </p:nvPr>
        </p:nvSpPr>
        <p:spPr>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None/>
            </a:pPr>
            <a:fld id="{00000000-1234-1234-1234-123412341234}" type="slidenum">
              <a:rPr lang="en-IN"/>
              <a:t>6</a:t>
            </a:fld>
            <a:endParaRPr/>
          </a:p>
        </p:txBody>
      </p:sp>
      <p:pic>
        <p:nvPicPr>
          <p:cNvPr id="3" name="Picture 2">
            <a:extLst>
              <a:ext uri="{FF2B5EF4-FFF2-40B4-BE49-F238E27FC236}">
                <a16:creationId xmlns:a16="http://schemas.microsoft.com/office/drawing/2014/main" id="{B942F4D7-F47D-73AA-A500-B96ACB45CA01}"/>
              </a:ext>
            </a:extLst>
          </p:cNvPr>
          <p:cNvPicPr>
            <a:picLocks noChangeAspect="1"/>
          </p:cNvPicPr>
          <p:nvPr/>
        </p:nvPicPr>
        <p:blipFill>
          <a:blip r:embed="rId3"/>
          <a:stretch>
            <a:fillRect/>
          </a:stretch>
        </p:blipFill>
        <p:spPr>
          <a:xfrm>
            <a:off x="177282" y="1520440"/>
            <a:ext cx="11492204" cy="454153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1B71FD7-A2FB-5E81-C645-179AD84CD5A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7</a:t>
            </a:fld>
            <a:endParaRPr lang="en-IN"/>
          </a:p>
        </p:txBody>
      </p:sp>
      <p:pic>
        <p:nvPicPr>
          <p:cNvPr id="3" name="Picture 2">
            <a:extLst>
              <a:ext uri="{FF2B5EF4-FFF2-40B4-BE49-F238E27FC236}">
                <a16:creationId xmlns:a16="http://schemas.microsoft.com/office/drawing/2014/main" id="{3C13CF7A-E5E1-B1C2-7380-EBA09202C6B3}"/>
              </a:ext>
            </a:extLst>
          </p:cNvPr>
          <p:cNvPicPr>
            <a:picLocks noChangeAspect="1"/>
          </p:cNvPicPr>
          <p:nvPr/>
        </p:nvPicPr>
        <p:blipFill>
          <a:blip r:embed="rId2"/>
          <a:stretch>
            <a:fillRect/>
          </a:stretch>
        </p:blipFill>
        <p:spPr>
          <a:xfrm>
            <a:off x="147181" y="1063416"/>
            <a:ext cx="9948541" cy="5421234"/>
          </a:xfrm>
          <a:prstGeom prst="rect">
            <a:avLst/>
          </a:prstGeom>
        </p:spPr>
      </p:pic>
      <p:sp>
        <p:nvSpPr>
          <p:cNvPr id="5" name="TextBox 4">
            <a:extLst>
              <a:ext uri="{FF2B5EF4-FFF2-40B4-BE49-F238E27FC236}">
                <a16:creationId xmlns:a16="http://schemas.microsoft.com/office/drawing/2014/main" id="{2E5E7C97-2284-6290-CB02-23E905DE46D8}"/>
              </a:ext>
            </a:extLst>
          </p:cNvPr>
          <p:cNvSpPr txBox="1"/>
          <p:nvPr/>
        </p:nvSpPr>
        <p:spPr>
          <a:xfrm>
            <a:off x="147181" y="494906"/>
            <a:ext cx="6097554" cy="369332"/>
          </a:xfrm>
          <a:prstGeom prst="rect">
            <a:avLst/>
          </a:prstGeom>
          <a:noFill/>
        </p:spPr>
        <p:txBody>
          <a:bodyPr wrap="square">
            <a:spAutoFit/>
          </a:bodyPr>
          <a:lstStyle/>
          <a:p>
            <a:r>
              <a:rPr lang="en-IN" sz="1800" b="1" dirty="0">
                <a:latin typeface="Times New Roman"/>
                <a:ea typeface="Times New Roman"/>
                <a:cs typeface="Times New Roman"/>
                <a:sym typeface="Times New Roman"/>
              </a:rPr>
              <a:t>FLOW CHART DIAGRAM</a:t>
            </a:r>
            <a:endParaRPr lang="en-IN" dirty="0"/>
          </a:p>
        </p:txBody>
      </p:sp>
    </p:spTree>
    <p:extLst>
      <p:ext uri="{BB962C8B-B14F-4D97-AF65-F5344CB8AC3E}">
        <p14:creationId xmlns:p14="http://schemas.microsoft.com/office/powerpoint/2010/main" val="2651300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FC0D2DA-3EA3-60B6-CE14-DFFACB19520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8</a:t>
            </a:fld>
            <a:endParaRPr lang="en-IN"/>
          </a:p>
        </p:txBody>
      </p:sp>
      <p:pic>
        <p:nvPicPr>
          <p:cNvPr id="4" name="Picture 3">
            <a:extLst>
              <a:ext uri="{FF2B5EF4-FFF2-40B4-BE49-F238E27FC236}">
                <a16:creationId xmlns:a16="http://schemas.microsoft.com/office/drawing/2014/main" id="{588CF3C6-7938-6EB1-F052-005B885AB6F0}"/>
              </a:ext>
            </a:extLst>
          </p:cNvPr>
          <p:cNvPicPr>
            <a:picLocks noChangeAspect="1"/>
          </p:cNvPicPr>
          <p:nvPr/>
        </p:nvPicPr>
        <p:blipFill>
          <a:blip r:embed="rId2"/>
          <a:stretch>
            <a:fillRect/>
          </a:stretch>
        </p:blipFill>
        <p:spPr>
          <a:xfrm>
            <a:off x="419878" y="797853"/>
            <a:ext cx="9414587" cy="5612887"/>
          </a:xfrm>
          <a:prstGeom prst="rect">
            <a:avLst/>
          </a:prstGeom>
        </p:spPr>
      </p:pic>
      <p:sp>
        <p:nvSpPr>
          <p:cNvPr id="5" name="TextBox 4">
            <a:extLst>
              <a:ext uri="{FF2B5EF4-FFF2-40B4-BE49-F238E27FC236}">
                <a16:creationId xmlns:a16="http://schemas.microsoft.com/office/drawing/2014/main" id="{6C9D1D1F-0076-AB8D-AF03-F11936E34504}"/>
              </a:ext>
            </a:extLst>
          </p:cNvPr>
          <p:cNvSpPr txBox="1"/>
          <p:nvPr/>
        </p:nvSpPr>
        <p:spPr>
          <a:xfrm>
            <a:off x="419878" y="310240"/>
            <a:ext cx="6097554" cy="369332"/>
          </a:xfrm>
          <a:prstGeom prst="rect">
            <a:avLst/>
          </a:prstGeom>
          <a:noFill/>
        </p:spPr>
        <p:txBody>
          <a:bodyPr wrap="square">
            <a:spAutoFit/>
          </a:bodyPr>
          <a:lstStyle/>
          <a:p>
            <a:r>
              <a:rPr lang="en-IN" b="1" dirty="0">
                <a:latin typeface="Times New Roman"/>
                <a:ea typeface="Times New Roman"/>
                <a:cs typeface="Times New Roman"/>
                <a:sym typeface="Times New Roman"/>
              </a:rPr>
              <a:t>MPU6050 SENSOR </a:t>
            </a:r>
            <a:r>
              <a:rPr lang="en-IN" sz="1800" b="1" dirty="0">
                <a:latin typeface="Times New Roman"/>
                <a:ea typeface="Times New Roman"/>
                <a:cs typeface="Times New Roman"/>
                <a:sym typeface="Times New Roman"/>
              </a:rPr>
              <a:t>DIAGRAM</a:t>
            </a:r>
            <a:endParaRPr lang="en-IN" dirty="0"/>
          </a:p>
        </p:txBody>
      </p:sp>
    </p:spTree>
    <p:extLst>
      <p:ext uri="{BB962C8B-B14F-4D97-AF65-F5344CB8AC3E}">
        <p14:creationId xmlns:p14="http://schemas.microsoft.com/office/powerpoint/2010/main" val="2335632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96FC5B-C956-7219-8590-39BDCEE97C5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9</a:t>
            </a:fld>
            <a:endParaRPr lang="en-IN"/>
          </a:p>
        </p:txBody>
      </p:sp>
      <p:pic>
        <p:nvPicPr>
          <p:cNvPr id="4" name="Picture 3">
            <a:extLst>
              <a:ext uri="{FF2B5EF4-FFF2-40B4-BE49-F238E27FC236}">
                <a16:creationId xmlns:a16="http://schemas.microsoft.com/office/drawing/2014/main" id="{8F0836DA-9568-255B-7006-923AB818CB79}"/>
              </a:ext>
            </a:extLst>
          </p:cNvPr>
          <p:cNvPicPr>
            <a:picLocks noChangeAspect="1"/>
          </p:cNvPicPr>
          <p:nvPr/>
        </p:nvPicPr>
        <p:blipFill>
          <a:blip r:embed="rId2"/>
          <a:stretch>
            <a:fillRect/>
          </a:stretch>
        </p:blipFill>
        <p:spPr>
          <a:xfrm>
            <a:off x="214605" y="623315"/>
            <a:ext cx="9158773" cy="6105848"/>
          </a:xfrm>
          <a:prstGeom prst="rect">
            <a:avLst/>
          </a:prstGeom>
        </p:spPr>
      </p:pic>
      <p:sp>
        <p:nvSpPr>
          <p:cNvPr id="5" name="TextBox 4">
            <a:extLst>
              <a:ext uri="{FF2B5EF4-FFF2-40B4-BE49-F238E27FC236}">
                <a16:creationId xmlns:a16="http://schemas.microsoft.com/office/drawing/2014/main" id="{A5FB1A42-B48C-9DB2-2F6F-E9886FE0036C}"/>
              </a:ext>
            </a:extLst>
          </p:cNvPr>
          <p:cNvSpPr txBox="1"/>
          <p:nvPr/>
        </p:nvSpPr>
        <p:spPr>
          <a:xfrm>
            <a:off x="100304" y="128837"/>
            <a:ext cx="6097554" cy="369332"/>
          </a:xfrm>
          <a:prstGeom prst="rect">
            <a:avLst/>
          </a:prstGeom>
          <a:noFill/>
        </p:spPr>
        <p:txBody>
          <a:bodyPr wrap="square">
            <a:spAutoFit/>
          </a:bodyPr>
          <a:lstStyle/>
          <a:p>
            <a:r>
              <a:rPr lang="en-IN" sz="1800" b="1" dirty="0">
                <a:latin typeface="Times New Roman"/>
                <a:ea typeface="Times New Roman"/>
                <a:cs typeface="Times New Roman"/>
                <a:sym typeface="Times New Roman"/>
              </a:rPr>
              <a:t>ML MODEL FLOWCHART DIAGRAM</a:t>
            </a:r>
            <a:endParaRPr lang="en-IN" dirty="0"/>
          </a:p>
        </p:txBody>
      </p:sp>
    </p:spTree>
    <p:extLst>
      <p:ext uri="{BB962C8B-B14F-4D97-AF65-F5344CB8AC3E}">
        <p14:creationId xmlns:p14="http://schemas.microsoft.com/office/powerpoint/2010/main" val="14132267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225</TotalTime>
  <Words>2448</Words>
  <Application>Microsoft Office PowerPoint</Application>
  <PresentationFormat>Widescreen</PresentationFormat>
  <Paragraphs>193</Paragraphs>
  <Slides>41</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Times New Roman</vt:lpstr>
      <vt:lpstr>Arial</vt:lpstr>
      <vt:lpstr>Wingdings 3</vt:lpstr>
      <vt:lpstr>Noto Sans Symbols</vt:lpstr>
      <vt:lpstr>Century Gothic</vt:lpstr>
      <vt:lpstr>Calibri</vt:lpstr>
      <vt:lpstr>Ion</vt:lpstr>
      <vt:lpstr>INTELLIFALLGUARD</vt:lpstr>
      <vt:lpstr>INTRODUCTION</vt:lpstr>
      <vt:lpstr>PROBLEM STATEMENT </vt:lpstr>
      <vt:lpstr>RESEARCH OBJECTIVE </vt:lpstr>
      <vt:lpstr>PROPOSED SYSTEM</vt:lpstr>
      <vt:lpstr>FLOW CHARTS AND SYSTEM DIAGRAM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IMPLEMENTATION WITH 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SVM                     RANDOMFOREST</vt:lpstr>
      <vt:lpstr>PowerPoint Presentation</vt:lpstr>
      <vt:lpstr>PowerPoint Presentation</vt:lpstr>
      <vt:lpstr>PowerPoint Presentation</vt:lpstr>
      <vt:lpstr>RESEARCH PAPER STATUS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INTELLIFALLGUARD</dc:title>
  <dc:creator>M R NIRANJAN</dc:creator>
  <cp:lastModifiedBy>Anandakrishnan A</cp:lastModifiedBy>
  <cp:revision>41</cp:revision>
  <dcterms:modified xsi:type="dcterms:W3CDTF">2025-09-19T09:02:13Z</dcterms:modified>
</cp:coreProperties>
</file>